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media/image5.bin" ContentType="image/png"/>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68" r:id="rId3"/>
  </p:sldMasterIdLst>
  <p:notesMasterIdLst>
    <p:notesMasterId r:id="rId40"/>
  </p:notesMasterIdLst>
  <p:handoutMasterIdLst>
    <p:handoutMasterId r:id="rId41"/>
  </p:handoutMasterIdLst>
  <p:sldIdLst>
    <p:sldId id="486" r:id="rId4"/>
    <p:sldId id="2473" r:id="rId5"/>
    <p:sldId id="2531" r:id="rId6"/>
    <p:sldId id="2532" r:id="rId7"/>
    <p:sldId id="2504" r:id="rId8"/>
    <p:sldId id="2497" r:id="rId9"/>
    <p:sldId id="2499" r:id="rId10"/>
    <p:sldId id="2498" r:id="rId11"/>
    <p:sldId id="2502" r:id="rId12"/>
    <p:sldId id="2500" r:id="rId13"/>
    <p:sldId id="2501" r:id="rId14"/>
    <p:sldId id="2505" r:id="rId15"/>
    <p:sldId id="2506" r:id="rId16"/>
    <p:sldId id="2509" r:id="rId17"/>
    <p:sldId id="2533" r:id="rId18"/>
    <p:sldId id="2534" r:id="rId19"/>
    <p:sldId id="2511" r:id="rId20"/>
    <p:sldId id="2514" r:id="rId21"/>
    <p:sldId id="2517" r:id="rId22"/>
    <p:sldId id="2522" r:id="rId23"/>
    <p:sldId id="2516" r:id="rId24"/>
    <p:sldId id="2524" r:id="rId25"/>
    <p:sldId id="2525" r:id="rId26"/>
    <p:sldId id="2515" r:id="rId27"/>
    <p:sldId id="2518" r:id="rId28"/>
    <p:sldId id="2527" r:id="rId29"/>
    <p:sldId id="2519" r:id="rId30"/>
    <p:sldId id="2523" r:id="rId31"/>
    <p:sldId id="2521" r:id="rId32"/>
    <p:sldId id="2510" r:id="rId33"/>
    <p:sldId id="2488" r:id="rId34"/>
    <p:sldId id="2496" r:id="rId35"/>
    <p:sldId id="2528" r:id="rId36"/>
    <p:sldId id="2529" r:id="rId37"/>
    <p:sldId id="2530" r:id="rId38"/>
    <p:sldId id="661" r:id="rId39"/>
  </p:sldIdLst>
  <p:sldSz cx="12192000" cy="6858000"/>
  <p:notesSz cx="6735763" cy="9866313"/>
  <p:custDataLst>
    <p:tags r:id="rId4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A5E9719-2CBB-4D23-834B-C978D26E58F8}">
          <p14:sldIdLst>
            <p14:sldId id="486"/>
            <p14:sldId id="2473"/>
            <p14:sldId id="2531"/>
            <p14:sldId id="2532"/>
            <p14:sldId id="2504"/>
            <p14:sldId id="2497"/>
            <p14:sldId id="2499"/>
            <p14:sldId id="2498"/>
            <p14:sldId id="2502"/>
            <p14:sldId id="2500"/>
            <p14:sldId id="2501"/>
            <p14:sldId id="2505"/>
            <p14:sldId id="2506"/>
            <p14:sldId id="2509"/>
            <p14:sldId id="2533"/>
            <p14:sldId id="2534"/>
            <p14:sldId id="2511"/>
            <p14:sldId id="2514"/>
            <p14:sldId id="2517"/>
            <p14:sldId id="2522"/>
            <p14:sldId id="2516"/>
            <p14:sldId id="2524"/>
            <p14:sldId id="2525"/>
            <p14:sldId id="2515"/>
            <p14:sldId id="2518"/>
            <p14:sldId id="2527"/>
            <p14:sldId id="2519"/>
            <p14:sldId id="2523"/>
            <p14:sldId id="2521"/>
            <p14:sldId id="2510"/>
            <p14:sldId id="2488"/>
            <p14:sldId id="2496"/>
            <p14:sldId id="2528"/>
            <p14:sldId id="2529"/>
            <p14:sldId id="2530"/>
            <p14:sldId id="6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EI-AWUKU, ROSEMOND" initials="OR" lastIdx="7" clrIdx="0">
    <p:extLst>
      <p:ext uri="{19B8F6BF-5375-455C-9EA6-DF929625EA0E}">
        <p15:presenceInfo xmlns:p15="http://schemas.microsoft.com/office/powerpoint/2012/main" userId="S-1-5-21-725345543-1957994488-2146389909-32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C33"/>
    <a:srgbClr val="009E47"/>
    <a:srgbClr val="FFF985"/>
    <a:srgbClr val="385723"/>
    <a:srgbClr val="5B9BD5"/>
    <a:srgbClr val="0C6A4B"/>
    <a:srgbClr val="E2F0D9"/>
    <a:srgbClr val="843C0C"/>
    <a:srgbClr val="FFFFFF"/>
    <a:srgbClr val="657D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79" autoAdjust="0"/>
    <p:restoredTop sz="92290" autoAdjust="0"/>
  </p:normalViewPr>
  <p:slideViewPr>
    <p:cSldViewPr snapToGrid="0">
      <p:cViewPr varScale="1">
        <p:scale>
          <a:sx n="61" d="100"/>
          <a:sy n="61" d="100"/>
        </p:scale>
        <p:origin x="528" y="56"/>
      </p:cViewPr>
      <p:guideLst/>
    </p:cSldViewPr>
  </p:slideViewPr>
  <p:notesTextViewPr>
    <p:cViewPr>
      <p:scale>
        <a:sx n="1" d="1"/>
        <a:sy n="1" d="1"/>
      </p:scale>
      <p:origin x="0" y="0"/>
    </p:cViewPr>
  </p:notesTextViewPr>
  <p:sorterViewPr>
    <p:cViewPr>
      <p:scale>
        <a:sx n="42" d="100"/>
        <a:sy n="42" d="100"/>
      </p:scale>
      <p:origin x="0" y="0"/>
    </p:cViewPr>
  </p:sorter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39124-7866-401C-BB48-F57C32F88FDA}"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fr-FR"/>
        </a:p>
      </dgm:t>
    </dgm:pt>
    <dgm:pt modelId="{42B639B4-79E9-4CF7-84D6-6E3673B9A361}">
      <dgm:prSet/>
      <dgm:spPr>
        <a:solidFill>
          <a:srgbClr val="067C33"/>
        </a:solidFill>
      </dgm:spPr>
      <dgm:t>
        <a:bodyPr/>
        <a:lstStyle/>
        <a:p>
          <a:r>
            <a:rPr lang="en-US" b="1"/>
            <a:t>Background</a:t>
          </a:r>
          <a:endParaRPr lang="fr-FR"/>
        </a:p>
      </dgm:t>
    </dgm:pt>
    <dgm:pt modelId="{68638075-214F-4F8E-90A0-7CFCE47FF81F}" type="parTrans" cxnId="{860330FE-17B3-4B70-94BB-62F9602F8CC4}">
      <dgm:prSet/>
      <dgm:spPr/>
      <dgm:t>
        <a:bodyPr/>
        <a:lstStyle/>
        <a:p>
          <a:endParaRPr lang="fr-FR"/>
        </a:p>
      </dgm:t>
    </dgm:pt>
    <dgm:pt modelId="{74B66428-54BC-414D-A530-3B4EB659BDF0}" type="sibTrans" cxnId="{860330FE-17B3-4B70-94BB-62F9602F8CC4}">
      <dgm:prSet/>
      <dgm:spPr/>
      <dgm:t>
        <a:bodyPr/>
        <a:lstStyle/>
        <a:p>
          <a:endParaRPr lang="fr-FR"/>
        </a:p>
      </dgm:t>
    </dgm:pt>
    <dgm:pt modelId="{E8E72FBF-4455-4101-A224-DD3256912586}">
      <dgm:prSet/>
      <dgm:spPr>
        <a:solidFill>
          <a:srgbClr val="067C33"/>
        </a:solidFill>
      </dgm:spPr>
      <dgm:t>
        <a:bodyPr/>
        <a:lstStyle/>
        <a:p>
          <a:r>
            <a:rPr lang="en-US" b="1" dirty="0"/>
            <a:t>Why agricultural &amp; food systems transformation are important to Nigeria</a:t>
          </a:r>
          <a:endParaRPr lang="fr-FR" dirty="0"/>
        </a:p>
      </dgm:t>
    </dgm:pt>
    <dgm:pt modelId="{F9D88ADF-D78E-4793-B582-8055E7C50987}" type="parTrans" cxnId="{2550DF4B-D1D9-42B6-B9AB-CC98D94CE1F0}">
      <dgm:prSet/>
      <dgm:spPr/>
      <dgm:t>
        <a:bodyPr/>
        <a:lstStyle/>
        <a:p>
          <a:endParaRPr lang="fr-FR"/>
        </a:p>
      </dgm:t>
    </dgm:pt>
    <dgm:pt modelId="{3D24581B-C04A-4390-B4B9-DEE488A79E59}" type="sibTrans" cxnId="{2550DF4B-D1D9-42B6-B9AB-CC98D94CE1F0}">
      <dgm:prSet/>
      <dgm:spPr/>
      <dgm:t>
        <a:bodyPr/>
        <a:lstStyle/>
        <a:p>
          <a:endParaRPr lang="fr-FR"/>
        </a:p>
      </dgm:t>
    </dgm:pt>
    <dgm:pt modelId="{FDC3D282-7E9A-4F6B-A1F8-2CF4DDFF90DE}">
      <dgm:prSet/>
      <dgm:spPr>
        <a:solidFill>
          <a:srgbClr val="067C33"/>
        </a:solidFill>
      </dgm:spPr>
      <dgm:t>
        <a:bodyPr/>
        <a:lstStyle/>
        <a:p>
          <a:r>
            <a:rPr lang="en-US" b="1" dirty="0"/>
            <a:t>How technologies contribute to agricultural transformation</a:t>
          </a:r>
          <a:endParaRPr lang="fr-FR" dirty="0"/>
        </a:p>
      </dgm:t>
    </dgm:pt>
    <dgm:pt modelId="{33597BE8-9245-4C43-B4CC-631A4A145A1E}" type="parTrans" cxnId="{B793DF26-041B-41C1-8C12-957736F69C59}">
      <dgm:prSet/>
      <dgm:spPr/>
      <dgm:t>
        <a:bodyPr/>
        <a:lstStyle/>
        <a:p>
          <a:endParaRPr lang="fr-FR"/>
        </a:p>
      </dgm:t>
    </dgm:pt>
    <dgm:pt modelId="{D29ADED7-9BD1-402E-A952-396F142B4755}" type="sibTrans" cxnId="{B793DF26-041B-41C1-8C12-957736F69C59}">
      <dgm:prSet/>
      <dgm:spPr/>
      <dgm:t>
        <a:bodyPr/>
        <a:lstStyle/>
        <a:p>
          <a:endParaRPr lang="fr-FR"/>
        </a:p>
      </dgm:t>
    </dgm:pt>
    <dgm:pt modelId="{F82F0160-D049-4073-93F0-984E4085EBA0}">
      <dgm:prSet/>
      <dgm:spPr>
        <a:solidFill>
          <a:srgbClr val="067C33"/>
        </a:solidFill>
      </dgm:spPr>
      <dgm:t>
        <a:bodyPr/>
        <a:lstStyle/>
        <a:p>
          <a:r>
            <a:rPr lang="en-US" b="1" dirty="0"/>
            <a:t>Available technologies that can contribute to agric. transformation</a:t>
          </a:r>
          <a:endParaRPr lang="fr-FR" dirty="0"/>
        </a:p>
      </dgm:t>
    </dgm:pt>
    <dgm:pt modelId="{E30E841C-0F62-4D2F-A43A-C279B72F500D}" type="parTrans" cxnId="{9548A798-9498-45D9-BEEC-97BB58A8802D}">
      <dgm:prSet/>
      <dgm:spPr/>
      <dgm:t>
        <a:bodyPr/>
        <a:lstStyle/>
        <a:p>
          <a:endParaRPr lang="fr-FR"/>
        </a:p>
      </dgm:t>
    </dgm:pt>
    <dgm:pt modelId="{F5C22EF2-75E0-4FC5-8A86-74DED0470A6D}" type="sibTrans" cxnId="{9548A798-9498-45D9-BEEC-97BB58A8802D}">
      <dgm:prSet/>
      <dgm:spPr/>
      <dgm:t>
        <a:bodyPr/>
        <a:lstStyle/>
        <a:p>
          <a:endParaRPr lang="fr-FR"/>
        </a:p>
      </dgm:t>
    </dgm:pt>
    <dgm:pt modelId="{420CA042-6525-47F2-9FC3-2AD1D41D757C}">
      <dgm:prSet/>
      <dgm:spPr>
        <a:solidFill>
          <a:srgbClr val="067C33"/>
        </a:solidFill>
      </dgm:spPr>
      <dgm:t>
        <a:bodyPr/>
        <a:lstStyle/>
        <a:p>
          <a:r>
            <a:rPr lang="en-US" b="1" dirty="0"/>
            <a:t>Challenges Nigeria must come to terms with in trying to harness technologies for agric. transformation</a:t>
          </a:r>
          <a:endParaRPr lang="fr-FR" dirty="0"/>
        </a:p>
      </dgm:t>
    </dgm:pt>
    <dgm:pt modelId="{8D26A39E-353D-4B8C-A735-CA7020A47628}" type="parTrans" cxnId="{3DDC0C24-44B3-4732-B15B-EE0350D1E137}">
      <dgm:prSet/>
      <dgm:spPr/>
      <dgm:t>
        <a:bodyPr/>
        <a:lstStyle/>
        <a:p>
          <a:endParaRPr lang="fr-FR"/>
        </a:p>
      </dgm:t>
    </dgm:pt>
    <dgm:pt modelId="{4188DBE2-6885-4D9E-9B5F-450321D3464D}" type="sibTrans" cxnId="{3DDC0C24-44B3-4732-B15B-EE0350D1E137}">
      <dgm:prSet/>
      <dgm:spPr/>
      <dgm:t>
        <a:bodyPr/>
        <a:lstStyle/>
        <a:p>
          <a:endParaRPr lang="fr-FR"/>
        </a:p>
      </dgm:t>
    </dgm:pt>
    <dgm:pt modelId="{7AC56845-A2A0-4110-8448-AB5B8B59FA5A}">
      <dgm:prSet/>
      <dgm:spPr>
        <a:solidFill>
          <a:srgbClr val="067C33"/>
        </a:solidFill>
      </dgm:spPr>
      <dgm:t>
        <a:bodyPr/>
        <a:lstStyle/>
        <a:p>
          <a:r>
            <a:rPr lang="en-US" b="1" dirty="0"/>
            <a:t>Way forward: What does Nigeria need to do right?</a:t>
          </a:r>
          <a:endParaRPr lang="fr-FR" dirty="0"/>
        </a:p>
      </dgm:t>
    </dgm:pt>
    <dgm:pt modelId="{C55C59DB-56FB-4C00-A0D2-A2355497A6D8}" type="parTrans" cxnId="{D2E8A4F0-477B-4C96-893C-DB60950BD8C8}">
      <dgm:prSet/>
      <dgm:spPr/>
      <dgm:t>
        <a:bodyPr/>
        <a:lstStyle/>
        <a:p>
          <a:endParaRPr lang="fr-FR"/>
        </a:p>
      </dgm:t>
    </dgm:pt>
    <dgm:pt modelId="{1D95FC01-DDD8-4CF5-A4EB-09DDBEDADC1F}" type="sibTrans" cxnId="{D2E8A4F0-477B-4C96-893C-DB60950BD8C8}">
      <dgm:prSet/>
      <dgm:spPr/>
      <dgm:t>
        <a:bodyPr/>
        <a:lstStyle/>
        <a:p>
          <a:endParaRPr lang="fr-FR"/>
        </a:p>
      </dgm:t>
    </dgm:pt>
    <dgm:pt modelId="{530107CC-FB2D-4B76-8D89-D087C8A9C9C5}">
      <dgm:prSet/>
      <dgm:spPr>
        <a:solidFill>
          <a:srgbClr val="067C33"/>
        </a:solidFill>
      </dgm:spPr>
      <dgm:t>
        <a:bodyPr/>
        <a:lstStyle/>
        <a:p>
          <a:r>
            <a:rPr lang="en-US" b="1"/>
            <a:t>Conclusion</a:t>
          </a:r>
          <a:endParaRPr lang="fr-FR"/>
        </a:p>
      </dgm:t>
    </dgm:pt>
    <dgm:pt modelId="{1525B88B-A99F-4FEA-BD19-14D295F7246D}" type="parTrans" cxnId="{806A9181-A21C-4F5E-8B7C-C9AF94F39ADE}">
      <dgm:prSet/>
      <dgm:spPr/>
      <dgm:t>
        <a:bodyPr/>
        <a:lstStyle/>
        <a:p>
          <a:endParaRPr lang="fr-FR"/>
        </a:p>
      </dgm:t>
    </dgm:pt>
    <dgm:pt modelId="{6473856E-C762-4BA8-A385-9B6EA5C17CC2}" type="sibTrans" cxnId="{806A9181-A21C-4F5E-8B7C-C9AF94F39ADE}">
      <dgm:prSet/>
      <dgm:spPr/>
      <dgm:t>
        <a:bodyPr/>
        <a:lstStyle/>
        <a:p>
          <a:endParaRPr lang="fr-FR"/>
        </a:p>
      </dgm:t>
    </dgm:pt>
    <dgm:pt modelId="{B9A2975C-66DA-4A9A-8130-E590EE1DCF03}" type="pres">
      <dgm:prSet presAssocID="{4EA39124-7866-401C-BB48-F57C32F88FDA}" presName="Name0" presStyleCnt="0">
        <dgm:presLayoutVars>
          <dgm:dir/>
          <dgm:resizeHandles val="exact"/>
        </dgm:presLayoutVars>
      </dgm:prSet>
      <dgm:spPr/>
    </dgm:pt>
    <dgm:pt modelId="{CD64E257-4D22-431F-93B1-0A79ADA7617F}" type="pres">
      <dgm:prSet presAssocID="{4EA39124-7866-401C-BB48-F57C32F88FDA}" presName="fgShape" presStyleLbl="fgShp" presStyleIdx="0" presStyleCnt="1"/>
      <dgm:spPr>
        <a:solidFill>
          <a:schemeClr val="bg1"/>
        </a:solidFill>
      </dgm:spPr>
    </dgm:pt>
    <dgm:pt modelId="{602A0153-C8AC-4B12-AE2B-EE0A1EDC54B6}" type="pres">
      <dgm:prSet presAssocID="{4EA39124-7866-401C-BB48-F57C32F88FDA}" presName="linComp" presStyleCnt="0"/>
      <dgm:spPr/>
    </dgm:pt>
    <dgm:pt modelId="{54606BEB-169C-4D66-9A29-F5B7328E350B}" type="pres">
      <dgm:prSet presAssocID="{42B639B4-79E9-4CF7-84D6-6E3673B9A361}" presName="compNode" presStyleCnt="0"/>
      <dgm:spPr/>
    </dgm:pt>
    <dgm:pt modelId="{EC39ED4A-ABE4-4314-A15E-0EA52A4E3314}" type="pres">
      <dgm:prSet presAssocID="{42B639B4-79E9-4CF7-84D6-6E3673B9A361}" presName="bkgdShape" presStyleLbl="node1" presStyleIdx="0" presStyleCnt="7"/>
      <dgm:spPr/>
    </dgm:pt>
    <dgm:pt modelId="{5B9BE931-F7DB-43C8-91F1-57C0A3682EE0}" type="pres">
      <dgm:prSet presAssocID="{42B639B4-79E9-4CF7-84D6-6E3673B9A361}" presName="nodeTx" presStyleLbl="node1" presStyleIdx="0" presStyleCnt="7">
        <dgm:presLayoutVars>
          <dgm:bulletEnabled val="1"/>
        </dgm:presLayoutVars>
      </dgm:prSet>
      <dgm:spPr/>
    </dgm:pt>
    <dgm:pt modelId="{6592AAEF-B8BC-4598-A29C-86C98421F4AE}" type="pres">
      <dgm:prSet presAssocID="{42B639B4-79E9-4CF7-84D6-6E3673B9A361}" presName="invisiNode" presStyleLbl="node1" presStyleIdx="0" presStyleCnt="7"/>
      <dgm:spPr/>
    </dgm:pt>
    <dgm:pt modelId="{FA5BBDBB-54A6-4134-B89F-043EB0F357C1}" type="pres">
      <dgm:prSet presAssocID="{42B639B4-79E9-4CF7-84D6-6E3673B9A361}" presName="imagNode"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B0A0604-F7CC-4C81-85ED-BDBF9FCF0163}" type="pres">
      <dgm:prSet presAssocID="{74B66428-54BC-414D-A530-3B4EB659BDF0}" presName="sibTrans" presStyleLbl="sibTrans2D1" presStyleIdx="0" presStyleCnt="0"/>
      <dgm:spPr/>
    </dgm:pt>
    <dgm:pt modelId="{DCD2ED40-D559-427D-9933-867E754CAD7F}" type="pres">
      <dgm:prSet presAssocID="{E8E72FBF-4455-4101-A224-DD3256912586}" presName="compNode" presStyleCnt="0"/>
      <dgm:spPr/>
    </dgm:pt>
    <dgm:pt modelId="{1CA334A0-DCD3-470C-9DDB-1E2B85B286A4}" type="pres">
      <dgm:prSet presAssocID="{E8E72FBF-4455-4101-A224-DD3256912586}" presName="bkgdShape" presStyleLbl="node1" presStyleIdx="1" presStyleCnt="7"/>
      <dgm:spPr/>
    </dgm:pt>
    <dgm:pt modelId="{BE846DE6-5FD0-4929-9384-97BCD923A652}" type="pres">
      <dgm:prSet presAssocID="{E8E72FBF-4455-4101-A224-DD3256912586}" presName="nodeTx" presStyleLbl="node1" presStyleIdx="1" presStyleCnt="7">
        <dgm:presLayoutVars>
          <dgm:bulletEnabled val="1"/>
        </dgm:presLayoutVars>
      </dgm:prSet>
      <dgm:spPr/>
    </dgm:pt>
    <dgm:pt modelId="{F2938B3A-9BDD-4F44-BA1F-A99313620817}" type="pres">
      <dgm:prSet presAssocID="{E8E72FBF-4455-4101-A224-DD3256912586}" presName="invisiNode" presStyleLbl="node1" presStyleIdx="1" presStyleCnt="7"/>
      <dgm:spPr/>
    </dgm:pt>
    <dgm:pt modelId="{F70B8D12-A355-4228-BE05-13091AFA937D}" type="pres">
      <dgm:prSet presAssocID="{E8E72FBF-4455-4101-A224-DD3256912586}" presName="imagNode"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dgm:spPr>
    </dgm:pt>
    <dgm:pt modelId="{904BC0D7-D09D-449C-9AD5-5E5BB9A79691}" type="pres">
      <dgm:prSet presAssocID="{3D24581B-C04A-4390-B4B9-DEE488A79E59}" presName="sibTrans" presStyleLbl="sibTrans2D1" presStyleIdx="0" presStyleCnt="0"/>
      <dgm:spPr/>
    </dgm:pt>
    <dgm:pt modelId="{122A5CEE-FA9F-483D-8F28-E7820017FA5B}" type="pres">
      <dgm:prSet presAssocID="{FDC3D282-7E9A-4F6B-A1F8-2CF4DDFF90DE}" presName="compNode" presStyleCnt="0"/>
      <dgm:spPr/>
    </dgm:pt>
    <dgm:pt modelId="{859C9B5D-1452-4E3C-92E8-B9A9D9F1C4C8}" type="pres">
      <dgm:prSet presAssocID="{FDC3D282-7E9A-4F6B-A1F8-2CF4DDFF90DE}" presName="bkgdShape" presStyleLbl="node1" presStyleIdx="2" presStyleCnt="7"/>
      <dgm:spPr/>
    </dgm:pt>
    <dgm:pt modelId="{05742385-0313-4104-A871-BDCF7205E938}" type="pres">
      <dgm:prSet presAssocID="{FDC3D282-7E9A-4F6B-A1F8-2CF4DDFF90DE}" presName="nodeTx" presStyleLbl="node1" presStyleIdx="2" presStyleCnt="7">
        <dgm:presLayoutVars>
          <dgm:bulletEnabled val="1"/>
        </dgm:presLayoutVars>
      </dgm:prSet>
      <dgm:spPr/>
    </dgm:pt>
    <dgm:pt modelId="{F46D7D96-894F-4329-9597-E5CE073819DE}" type="pres">
      <dgm:prSet presAssocID="{FDC3D282-7E9A-4F6B-A1F8-2CF4DDFF90DE}" presName="invisiNode" presStyleLbl="node1" presStyleIdx="2" presStyleCnt="7"/>
      <dgm:spPr/>
    </dgm:pt>
    <dgm:pt modelId="{676F22FF-370B-4F2E-A2DF-6BC3188A2D22}" type="pres">
      <dgm:prSet presAssocID="{FDC3D282-7E9A-4F6B-A1F8-2CF4DDFF90DE}" presName="imagNode"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9000" r="-49000"/>
          </a:stretch>
        </a:blipFill>
      </dgm:spPr>
    </dgm:pt>
    <dgm:pt modelId="{63D81C86-AE10-45CE-80DF-875C28FBD2E9}" type="pres">
      <dgm:prSet presAssocID="{D29ADED7-9BD1-402E-A952-396F142B4755}" presName="sibTrans" presStyleLbl="sibTrans2D1" presStyleIdx="0" presStyleCnt="0"/>
      <dgm:spPr/>
    </dgm:pt>
    <dgm:pt modelId="{6A9B2D84-7CDE-4C94-A56E-C3A13389D948}" type="pres">
      <dgm:prSet presAssocID="{F82F0160-D049-4073-93F0-984E4085EBA0}" presName="compNode" presStyleCnt="0"/>
      <dgm:spPr/>
    </dgm:pt>
    <dgm:pt modelId="{A6BC39B8-4ABE-4163-A786-2FF450F33324}" type="pres">
      <dgm:prSet presAssocID="{F82F0160-D049-4073-93F0-984E4085EBA0}" presName="bkgdShape" presStyleLbl="node1" presStyleIdx="3" presStyleCnt="7"/>
      <dgm:spPr/>
    </dgm:pt>
    <dgm:pt modelId="{D289C75A-229C-48B1-BCF1-8C3715F08340}" type="pres">
      <dgm:prSet presAssocID="{F82F0160-D049-4073-93F0-984E4085EBA0}" presName="nodeTx" presStyleLbl="node1" presStyleIdx="3" presStyleCnt="7">
        <dgm:presLayoutVars>
          <dgm:bulletEnabled val="1"/>
        </dgm:presLayoutVars>
      </dgm:prSet>
      <dgm:spPr/>
    </dgm:pt>
    <dgm:pt modelId="{C53E440E-60A0-4559-9583-66EC247DADF3}" type="pres">
      <dgm:prSet presAssocID="{F82F0160-D049-4073-93F0-984E4085EBA0}" presName="invisiNode" presStyleLbl="node1" presStyleIdx="3" presStyleCnt="7"/>
      <dgm:spPr/>
    </dgm:pt>
    <dgm:pt modelId="{428ED77E-80E7-4C04-856B-5FAAB8109D2F}" type="pres">
      <dgm:prSet presAssocID="{F82F0160-D049-4073-93F0-984E4085EBA0}" presName="imagNode"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4000" r="-34000"/>
          </a:stretch>
        </a:blipFill>
      </dgm:spPr>
    </dgm:pt>
    <dgm:pt modelId="{98A378A6-04DB-4759-91AD-8AAFA594943A}" type="pres">
      <dgm:prSet presAssocID="{F5C22EF2-75E0-4FC5-8A86-74DED0470A6D}" presName="sibTrans" presStyleLbl="sibTrans2D1" presStyleIdx="0" presStyleCnt="0"/>
      <dgm:spPr/>
    </dgm:pt>
    <dgm:pt modelId="{B5AEB743-C61D-4589-8AD3-1058E3575951}" type="pres">
      <dgm:prSet presAssocID="{420CA042-6525-47F2-9FC3-2AD1D41D757C}" presName="compNode" presStyleCnt="0"/>
      <dgm:spPr/>
    </dgm:pt>
    <dgm:pt modelId="{8C8F4DB3-E4DD-4E25-A80C-E9F0AE481C34}" type="pres">
      <dgm:prSet presAssocID="{420CA042-6525-47F2-9FC3-2AD1D41D757C}" presName="bkgdShape" presStyleLbl="node1" presStyleIdx="4" presStyleCnt="7"/>
      <dgm:spPr/>
    </dgm:pt>
    <dgm:pt modelId="{AE197C97-9B38-44BE-A2DA-3153855FD21B}" type="pres">
      <dgm:prSet presAssocID="{420CA042-6525-47F2-9FC3-2AD1D41D757C}" presName="nodeTx" presStyleLbl="node1" presStyleIdx="4" presStyleCnt="7">
        <dgm:presLayoutVars>
          <dgm:bulletEnabled val="1"/>
        </dgm:presLayoutVars>
      </dgm:prSet>
      <dgm:spPr/>
    </dgm:pt>
    <dgm:pt modelId="{109DFF67-75F0-41F9-B5A7-665082DBC2E6}" type="pres">
      <dgm:prSet presAssocID="{420CA042-6525-47F2-9FC3-2AD1D41D757C}" presName="invisiNode" presStyleLbl="node1" presStyleIdx="4" presStyleCnt="7"/>
      <dgm:spPr/>
    </dgm:pt>
    <dgm:pt modelId="{FFD5157C-F41F-4823-A857-757C84433C99}" type="pres">
      <dgm:prSet presAssocID="{420CA042-6525-47F2-9FC3-2AD1D41D757C}" presName="imagNode"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4000" r="-34000"/>
          </a:stretch>
        </a:blipFill>
      </dgm:spPr>
    </dgm:pt>
    <dgm:pt modelId="{91A5BFF5-D1EE-4475-8CDC-9056B0935EB8}" type="pres">
      <dgm:prSet presAssocID="{4188DBE2-6885-4D9E-9B5F-450321D3464D}" presName="sibTrans" presStyleLbl="sibTrans2D1" presStyleIdx="0" presStyleCnt="0"/>
      <dgm:spPr/>
    </dgm:pt>
    <dgm:pt modelId="{2484F8EA-C95F-4371-8E5B-7750D9AEEF46}" type="pres">
      <dgm:prSet presAssocID="{7AC56845-A2A0-4110-8448-AB5B8B59FA5A}" presName="compNode" presStyleCnt="0"/>
      <dgm:spPr/>
    </dgm:pt>
    <dgm:pt modelId="{6BC9A8FB-30DB-464B-B3E6-F56FC5CC7A14}" type="pres">
      <dgm:prSet presAssocID="{7AC56845-A2A0-4110-8448-AB5B8B59FA5A}" presName="bkgdShape" presStyleLbl="node1" presStyleIdx="5" presStyleCnt="7"/>
      <dgm:spPr/>
    </dgm:pt>
    <dgm:pt modelId="{10A13156-D352-4A9B-B386-A0A8C9987909}" type="pres">
      <dgm:prSet presAssocID="{7AC56845-A2A0-4110-8448-AB5B8B59FA5A}" presName="nodeTx" presStyleLbl="node1" presStyleIdx="5" presStyleCnt="7">
        <dgm:presLayoutVars>
          <dgm:bulletEnabled val="1"/>
        </dgm:presLayoutVars>
      </dgm:prSet>
      <dgm:spPr/>
    </dgm:pt>
    <dgm:pt modelId="{03FCDF40-4789-4594-A509-8A967416D40A}" type="pres">
      <dgm:prSet presAssocID="{7AC56845-A2A0-4110-8448-AB5B8B59FA5A}" presName="invisiNode" presStyleLbl="node1" presStyleIdx="5" presStyleCnt="7"/>
      <dgm:spPr/>
    </dgm:pt>
    <dgm:pt modelId="{6B5D78D5-6901-466E-A5E5-F47041AD2FF2}" type="pres">
      <dgm:prSet presAssocID="{7AC56845-A2A0-4110-8448-AB5B8B59FA5A}" presName="imagNode"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29000" b="-29000"/>
          </a:stretch>
        </a:blipFill>
      </dgm:spPr>
    </dgm:pt>
    <dgm:pt modelId="{FF60549B-1D78-4E56-BBFC-D70D8F64BE83}" type="pres">
      <dgm:prSet presAssocID="{1D95FC01-DDD8-4CF5-A4EB-09DDBEDADC1F}" presName="sibTrans" presStyleLbl="sibTrans2D1" presStyleIdx="0" presStyleCnt="0"/>
      <dgm:spPr/>
    </dgm:pt>
    <dgm:pt modelId="{73F2C302-2F25-4E73-A95F-0D036E73039B}" type="pres">
      <dgm:prSet presAssocID="{530107CC-FB2D-4B76-8D89-D087C8A9C9C5}" presName="compNode" presStyleCnt="0"/>
      <dgm:spPr/>
    </dgm:pt>
    <dgm:pt modelId="{3DB5833C-0974-4C44-B5EE-DE9EBA2CEE6E}" type="pres">
      <dgm:prSet presAssocID="{530107CC-FB2D-4B76-8D89-D087C8A9C9C5}" presName="bkgdShape" presStyleLbl="node1" presStyleIdx="6" presStyleCnt="7"/>
      <dgm:spPr/>
    </dgm:pt>
    <dgm:pt modelId="{509F510B-1171-4521-8EAB-EBF4D0DA0C67}" type="pres">
      <dgm:prSet presAssocID="{530107CC-FB2D-4B76-8D89-D087C8A9C9C5}" presName="nodeTx" presStyleLbl="node1" presStyleIdx="6" presStyleCnt="7">
        <dgm:presLayoutVars>
          <dgm:bulletEnabled val="1"/>
        </dgm:presLayoutVars>
      </dgm:prSet>
      <dgm:spPr/>
    </dgm:pt>
    <dgm:pt modelId="{660DD790-B7D4-465C-BA11-98EE17C140E9}" type="pres">
      <dgm:prSet presAssocID="{530107CC-FB2D-4B76-8D89-D087C8A9C9C5}" presName="invisiNode" presStyleLbl="node1" presStyleIdx="6" presStyleCnt="7"/>
      <dgm:spPr/>
    </dgm:pt>
    <dgm:pt modelId="{BC0E8026-A601-45F2-AF0D-09CF81E388E0}" type="pres">
      <dgm:prSet presAssocID="{530107CC-FB2D-4B76-8D89-D087C8A9C9C5}" presName="imagNode"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65000" r="-65000"/>
          </a:stretch>
        </a:blipFill>
      </dgm:spPr>
    </dgm:pt>
  </dgm:ptLst>
  <dgm:cxnLst>
    <dgm:cxn modelId="{24FCCD05-8E9F-4120-BC18-90C66965409F}" type="presOf" srcId="{42B639B4-79E9-4CF7-84D6-6E3673B9A361}" destId="{5B9BE931-F7DB-43C8-91F1-57C0A3682EE0}" srcOrd="1" destOrd="0" presId="urn:microsoft.com/office/officeart/2005/8/layout/hList7"/>
    <dgm:cxn modelId="{2A74FF08-0A93-4F92-8BF5-CAEA81600DD0}" type="presOf" srcId="{74B66428-54BC-414D-A530-3B4EB659BDF0}" destId="{BB0A0604-F7CC-4C81-85ED-BDBF9FCF0163}" srcOrd="0" destOrd="0" presId="urn:microsoft.com/office/officeart/2005/8/layout/hList7"/>
    <dgm:cxn modelId="{FFB78C11-E202-4D6D-B4D8-4DD8D71C7952}" type="presOf" srcId="{F82F0160-D049-4073-93F0-984E4085EBA0}" destId="{D289C75A-229C-48B1-BCF1-8C3715F08340}" srcOrd="1" destOrd="0" presId="urn:microsoft.com/office/officeart/2005/8/layout/hList7"/>
    <dgm:cxn modelId="{CEC97E16-3C4A-47B4-A0D0-0E69786E3716}" type="presOf" srcId="{4188DBE2-6885-4D9E-9B5F-450321D3464D}" destId="{91A5BFF5-D1EE-4475-8CDC-9056B0935EB8}" srcOrd="0" destOrd="0" presId="urn:microsoft.com/office/officeart/2005/8/layout/hList7"/>
    <dgm:cxn modelId="{090AB822-DD3E-4B3B-80EC-3431E64B5089}" type="presOf" srcId="{420CA042-6525-47F2-9FC3-2AD1D41D757C}" destId="{AE197C97-9B38-44BE-A2DA-3153855FD21B}" srcOrd="1" destOrd="0" presId="urn:microsoft.com/office/officeart/2005/8/layout/hList7"/>
    <dgm:cxn modelId="{3DDC0C24-44B3-4732-B15B-EE0350D1E137}" srcId="{4EA39124-7866-401C-BB48-F57C32F88FDA}" destId="{420CA042-6525-47F2-9FC3-2AD1D41D757C}" srcOrd="4" destOrd="0" parTransId="{8D26A39E-353D-4B8C-A735-CA7020A47628}" sibTransId="{4188DBE2-6885-4D9E-9B5F-450321D3464D}"/>
    <dgm:cxn modelId="{4D624624-1875-4677-807E-91A0348B62AF}" type="presOf" srcId="{530107CC-FB2D-4B76-8D89-D087C8A9C9C5}" destId="{3DB5833C-0974-4C44-B5EE-DE9EBA2CEE6E}" srcOrd="0" destOrd="0" presId="urn:microsoft.com/office/officeart/2005/8/layout/hList7"/>
    <dgm:cxn modelId="{0DFB6326-4422-41BC-92D5-F98C3C6A1FEE}" type="presOf" srcId="{FDC3D282-7E9A-4F6B-A1F8-2CF4DDFF90DE}" destId="{859C9B5D-1452-4E3C-92E8-B9A9D9F1C4C8}" srcOrd="0" destOrd="0" presId="urn:microsoft.com/office/officeart/2005/8/layout/hList7"/>
    <dgm:cxn modelId="{B793DF26-041B-41C1-8C12-957736F69C59}" srcId="{4EA39124-7866-401C-BB48-F57C32F88FDA}" destId="{FDC3D282-7E9A-4F6B-A1F8-2CF4DDFF90DE}" srcOrd="2" destOrd="0" parTransId="{33597BE8-9245-4C43-B4CC-631A4A145A1E}" sibTransId="{D29ADED7-9BD1-402E-A952-396F142B4755}"/>
    <dgm:cxn modelId="{79C0D727-21A1-4F4C-9C9E-13C497A1F09E}" type="presOf" srcId="{E8E72FBF-4455-4101-A224-DD3256912586}" destId="{1CA334A0-DCD3-470C-9DDB-1E2B85B286A4}" srcOrd="0" destOrd="0" presId="urn:microsoft.com/office/officeart/2005/8/layout/hList7"/>
    <dgm:cxn modelId="{71B4AC2D-BB56-4154-AA22-5F17A7187A06}" type="presOf" srcId="{7AC56845-A2A0-4110-8448-AB5B8B59FA5A}" destId="{10A13156-D352-4A9B-B386-A0A8C9987909}" srcOrd="1" destOrd="0" presId="urn:microsoft.com/office/officeart/2005/8/layout/hList7"/>
    <dgm:cxn modelId="{6AAAFF2D-950F-4ACE-9A3D-C8132123CDCA}" type="presOf" srcId="{7AC56845-A2A0-4110-8448-AB5B8B59FA5A}" destId="{6BC9A8FB-30DB-464B-B3E6-F56FC5CC7A14}" srcOrd="0" destOrd="0" presId="urn:microsoft.com/office/officeart/2005/8/layout/hList7"/>
    <dgm:cxn modelId="{7DE7133C-FF81-4A41-AFF5-F6484098F008}" type="presOf" srcId="{FDC3D282-7E9A-4F6B-A1F8-2CF4DDFF90DE}" destId="{05742385-0313-4104-A871-BDCF7205E938}" srcOrd="1" destOrd="0" presId="urn:microsoft.com/office/officeart/2005/8/layout/hList7"/>
    <dgm:cxn modelId="{A1E38B45-9EBA-4674-8EF8-3EE7E44BC0D2}" type="presOf" srcId="{1D95FC01-DDD8-4CF5-A4EB-09DDBEDADC1F}" destId="{FF60549B-1D78-4E56-BBFC-D70D8F64BE83}" srcOrd="0" destOrd="0" presId="urn:microsoft.com/office/officeart/2005/8/layout/hList7"/>
    <dgm:cxn modelId="{15249045-D8CE-4FE0-B798-B69007C376D2}" type="presOf" srcId="{420CA042-6525-47F2-9FC3-2AD1D41D757C}" destId="{8C8F4DB3-E4DD-4E25-A80C-E9F0AE481C34}" srcOrd="0" destOrd="0" presId="urn:microsoft.com/office/officeart/2005/8/layout/hList7"/>
    <dgm:cxn modelId="{17D1706B-21C7-40E1-86D1-CD6B1D48D168}" type="presOf" srcId="{42B639B4-79E9-4CF7-84D6-6E3673B9A361}" destId="{EC39ED4A-ABE4-4314-A15E-0EA52A4E3314}" srcOrd="0" destOrd="0" presId="urn:microsoft.com/office/officeart/2005/8/layout/hList7"/>
    <dgm:cxn modelId="{2550DF4B-D1D9-42B6-B9AB-CC98D94CE1F0}" srcId="{4EA39124-7866-401C-BB48-F57C32F88FDA}" destId="{E8E72FBF-4455-4101-A224-DD3256912586}" srcOrd="1" destOrd="0" parTransId="{F9D88ADF-D78E-4793-B582-8055E7C50987}" sibTransId="{3D24581B-C04A-4390-B4B9-DEE488A79E59}"/>
    <dgm:cxn modelId="{4DC84371-8693-4755-8376-2553E25A4326}" type="presOf" srcId="{4EA39124-7866-401C-BB48-F57C32F88FDA}" destId="{B9A2975C-66DA-4A9A-8130-E590EE1DCF03}" srcOrd="0" destOrd="0" presId="urn:microsoft.com/office/officeart/2005/8/layout/hList7"/>
    <dgm:cxn modelId="{1A45C774-044F-4D43-862A-7054B5F5A4C0}" type="presOf" srcId="{3D24581B-C04A-4390-B4B9-DEE488A79E59}" destId="{904BC0D7-D09D-449C-9AD5-5E5BB9A79691}" srcOrd="0" destOrd="0" presId="urn:microsoft.com/office/officeart/2005/8/layout/hList7"/>
    <dgm:cxn modelId="{806A9181-A21C-4F5E-8B7C-C9AF94F39ADE}" srcId="{4EA39124-7866-401C-BB48-F57C32F88FDA}" destId="{530107CC-FB2D-4B76-8D89-D087C8A9C9C5}" srcOrd="6" destOrd="0" parTransId="{1525B88B-A99F-4FEA-BD19-14D295F7246D}" sibTransId="{6473856E-C762-4BA8-A385-9B6EA5C17CC2}"/>
    <dgm:cxn modelId="{0317CE8F-A38C-4D62-9653-72E96F7796D4}" type="presOf" srcId="{D29ADED7-9BD1-402E-A952-396F142B4755}" destId="{63D81C86-AE10-45CE-80DF-875C28FBD2E9}" srcOrd="0" destOrd="0" presId="urn:microsoft.com/office/officeart/2005/8/layout/hList7"/>
    <dgm:cxn modelId="{9548A798-9498-45D9-BEEC-97BB58A8802D}" srcId="{4EA39124-7866-401C-BB48-F57C32F88FDA}" destId="{F82F0160-D049-4073-93F0-984E4085EBA0}" srcOrd="3" destOrd="0" parTransId="{E30E841C-0F62-4D2F-A43A-C279B72F500D}" sibTransId="{F5C22EF2-75E0-4FC5-8A86-74DED0470A6D}"/>
    <dgm:cxn modelId="{C3B3D6C7-940B-4F7E-B08C-ACC4472DEA47}" type="presOf" srcId="{E8E72FBF-4455-4101-A224-DD3256912586}" destId="{BE846DE6-5FD0-4929-9384-97BCD923A652}" srcOrd="1" destOrd="0" presId="urn:microsoft.com/office/officeart/2005/8/layout/hList7"/>
    <dgm:cxn modelId="{95833BD4-E45C-4374-8DE9-726B6C770302}" type="presOf" srcId="{530107CC-FB2D-4B76-8D89-D087C8A9C9C5}" destId="{509F510B-1171-4521-8EAB-EBF4D0DA0C67}" srcOrd="1" destOrd="0" presId="urn:microsoft.com/office/officeart/2005/8/layout/hList7"/>
    <dgm:cxn modelId="{CC4442DA-39AF-4B13-98CD-569F4BEB0E4E}" type="presOf" srcId="{F82F0160-D049-4073-93F0-984E4085EBA0}" destId="{A6BC39B8-4ABE-4163-A786-2FF450F33324}" srcOrd="0" destOrd="0" presId="urn:microsoft.com/office/officeart/2005/8/layout/hList7"/>
    <dgm:cxn modelId="{D2E8A4F0-477B-4C96-893C-DB60950BD8C8}" srcId="{4EA39124-7866-401C-BB48-F57C32F88FDA}" destId="{7AC56845-A2A0-4110-8448-AB5B8B59FA5A}" srcOrd="5" destOrd="0" parTransId="{C55C59DB-56FB-4C00-A0D2-A2355497A6D8}" sibTransId="{1D95FC01-DDD8-4CF5-A4EB-09DDBEDADC1F}"/>
    <dgm:cxn modelId="{BA0B77F6-C558-42FA-AE2D-C200E8AF075A}" type="presOf" srcId="{F5C22EF2-75E0-4FC5-8A86-74DED0470A6D}" destId="{98A378A6-04DB-4759-91AD-8AAFA594943A}" srcOrd="0" destOrd="0" presId="urn:microsoft.com/office/officeart/2005/8/layout/hList7"/>
    <dgm:cxn modelId="{860330FE-17B3-4B70-94BB-62F9602F8CC4}" srcId="{4EA39124-7866-401C-BB48-F57C32F88FDA}" destId="{42B639B4-79E9-4CF7-84D6-6E3673B9A361}" srcOrd="0" destOrd="0" parTransId="{68638075-214F-4F8E-90A0-7CFCE47FF81F}" sibTransId="{74B66428-54BC-414D-A530-3B4EB659BDF0}"/>
    <dgm:cxn modelId="{8D8A3036-444F-49CE-971E-438D7AA5BD16}" type="presParOf" srcId="{B9A2975C-66DA-4A9A-8130-E590EE1DCF03}" destId="{CD64E257-4D22-431F-93B1-0A79ADA7617F}" srcOrd="0" destOrd="0" presId="urn:microsoft.com/office/officeart/2005/8/layout/hList7"/>
    <dgm:cxn modelId="{40F5FF41-AC33-407C-A05A-506519993036}" type="presParOf" srcId="{B9A2975C-66DA-4A9A-8130-E590EE1DCF03}" destId="{602A0153-C8AC-4B12-AE2B-EE0A1EDC54B6}" srcOrd="1" destOrd="0" presId="urn:microsoft.com/office/officeart/2005/8/layout/hList7"/>
    <dgm:cxn modelId="{81081EAD-A14B-4689-B84A-7ECBE02F7844}" type="presParOf" srcId="{602A0153-C8AC-4B12-AE2B-EE0A1EDC54B6}" destId="{54606BEB-169C-4D66-9A29-F5B7328E350B}" srcOrd="0" destOrd="0" presId="urn:microsoft.com/office/officeart/2005/8/layout/hList7"/>
    <dgm:cxn modelId="{B27944D0-90A5-4C42-997C-8B71675613CE}" type="presParOf" srcId="{54606BEB-169C-4D66-9A29-F5B7328E350B}" destId="{EC39ED4A-ABE4-4314-A15E-0EA52A4E3314}" srcOrd="0" destOrd="0" presId="urn:microsoft.com/office/officeart/2005/8/layout/hList7"/>
    <dgm:cxn modelId="{8A0710FC-4626-451D-9CAE-AD2AE9619010}" type="presParOf" srcId="{54606BEB-169C-4D66-9A29-F5B7328E350B}" destId="{5B9BE931-F7DB-43C8-91F1-57C0A3682EE0}" srcOrd="1" destOrd="0" presId="urn:microsoft.com/office/officeart/2005/8/layout/hList7"/>
    <dgm:cxn modelId="{9727BC7F-1B08-4AA7-9BE8-026B831D3FC1}" type="presParOf" srcId="{54606BEB-169C-4D66-9A29-F5B7328E350B}" destId="{6592AAEF-B8BC-4598-A29C-86C98421F4AE}" srcOrd="2" destOrd="0" presId="urn:microsoft.com/office/officeart/2005/8/layout/hList7"/>
    <dgm:cxn modelId="{2206B414-80F5-4818-AD08-7A73222D5421}" type="presParOf" srcId="{54606BEB-169C-4D66-9A29-F5B7328E350B}" destId="{FA5BBDBB-54A6-4134-B89F-043EB0F357C1}" srcOrd="3" destOrd="0" presId="urn:microsoft.com/office/officeart/2005/8/layout/hList7"/>
    <dgm:cxn modelId="{437F7287-0806-4008-900E-903EB01EB56F}" type="presParOf" srcId="{602A0153-C8AC-4B12-AE2B-EE0A1EDC54B6}" destId="{BB0A0604-F7CC-4C81-85ED-BDBF9FCF0163}" srcOrd="1" destOrd="0" presId="urn:microsoft.com/office/officeart/2005/8/layout/hList7"/>
    <dgm:cxn modelId="{20886C6B-6FE5-4451-A76A-DCC1F63B0B67}" type="presParOf" srcId="{602A0153-C8AC-4B12-AE2B-EE0A1EDC54B6}" destId="{DCD2ED40-D559-427D-9933-867E754CAD7F}" srcOrd="2" destOrd="0" presId="urn:microsoft.com/office/officeart/2005/8/layout/hList7"/>
    <dgm:cxn modelId="{AC6FE8FC-EDEB-459E-B123-455DDF0DE283}" type="presParOf" srcId="{DCD2ED40-D559-427D-9933-867E754CAD7F}" destId="{1CA334A0-DCD3-470C-9DDB-1E2B85B286A4}" srcOrd="0" destOrd="0" presId="urn:microsoft.com/office/officeart/2005/8/layout/hList7"/>
    <dgm:cxn modelId="{053950F2-75E6-48EF-B096-A0035558013A}" type="presParOf" srcId="{DCD2ED40-D559-427D-9933-867E754CAD7F}" destId="{BE846DE6-5FD0-4929-9384-97BCD923A652}" srcOrd="1" destOrd="0" presId="urn:microsoft.com/office/officeart/2005/8/layout/hList7"/>
    <dgm:cxn modelId="{95145AD2-E640-44B2-8ACF-C461004CC08E}" type="presParOf" srcId="{DCD2ED40-D559-427D-9933-867E754CAD7F}" destId="{F2938B3A-9BDD-4F44-BA1F-A99313620817}" srcOrd="2" destOrd="0" presId="urn:microsoft.com/office/officeart/2005/8/layout/hList7"/>
    <dgm:cxn modelId="{8032F84F-5F45-4B1E-8EB8-6589305202BB}" type="presParOf" srcId="{DCD2ED40-D559-427D-9933-867E754CAD7F}" destId="{F70B8D12-A355-4228-BE05-13091AFA937D}" srcOrd="3" destOrd="0" presId="urn:microsoft.com/office/officeart/2005/8/layout/hList7"/>
    <dgm:cxn modelId="{AF199DD5-8EB0-42BE-9A4B-03A96E239D2A}" type="presParOf" srcId="{602A0153-C8AC-4B12-AE2B-EE0A1EDC54B6}" destId="{904BC0D7-D09D-449C-9AD5-5E5BB9A79691}" srcOrd="3" destOrd="0" presId="urn:microsoft.com/office/officeart/2005/8/layout/hList7"/>
    <dgm:cxn modelId="{A2E05593-969B-4B5B-905B-52DDA50EFADE}" type="presParOf" srcId="{602A0153-C8AC-4B12-AE2B-EE0A1EDC54B6}" destId="{122A5CEE-FA9F-483D-8F28-E7820017FA5B}" srcOrd="4" destOrd="0" presId="urn:microsoft.com/office/officeart/2005/8/layout/hList7"/>
    <dgm:cxn modelId="{C92C0DCE-C0EB-4D79-AA85-F399B03D1E6B}" type="presParOf" srcId="{122A5CEE-FA9F-483D-8F28-E7820017FA5B}" destId="{859C9B5D-1452-4E3C-92E8-B9A9D9F1C4C8}" srcOrd="0" destOrd="0" presId="urn:microsoft.com/office/officeart/2005/8/layout/hList7"/>
    <dgm:cxn modelId="{EFB62EF7-1FF8-4058-BF7D-5698215555B2}" type="presParOf" srcId="{122A5CEE-FA9F-483D-8F28-E7820017FA5B}" destId="{05742385-0313-4104-A871-BDCF7205E938}" srcOrd="1" destOrd="0" presId="urn:microsoft.com/office/officeart/2005/8/layout/hList7"/>
    <dgm:cxn modelId="{8AA42473-8DFB-4538-B2D6-B6FD2CA40B90}" type="presParOf" srcId="{122A5CEE-FA9F-483D-8F28-E7820017FA5B}" destId="{F46D7D96-894F-4329-9597-E5CE073819DE}" srcOrd="2" destOrd="0" presId="urn:microsoft.com/office/officeart/2005/8/layout/hList7"/>
    <dgm:cxn modelId="{7FA09AAB-04BA-4A3F-8691-234B94F3D616}" type="presParOf" srcId="{122A5CEE-FA9F-483D-8F28-E7820017FA5B}" destId="{676F22FF-370B-4F2E-A2DF-6BC3188A2D22}" srcOrd="3" destOrd="0" presId="urn:microsoft.com/office/officeart/2005/8/layout/hList7"/>
    <dgm:cxn modelId="{5D4F9F2D-F02A-413E-9543-C8D49154EFB4}" type="presParOf" srcId="{602A0153-C8AC-4B12-AE2B-EE0A1EDC54B6}" destId="{63D81C86-AE10-45CE-80DF-875C28FBD2E9}" srcOrd="5" destOrd="0" presId="urn:microsoft.com/office/officeart/2005/8/layout/hList7"/>
    <dgm:cxn modelId="{DFAE631A-D469-4EC8-B111-348DD01B3B0A}" type="presParOf" srcId="{602A0153-C8AC-4B12-AE2B-EE0A1EDC54B6}" destId="{6A9B2D84-7CDE-4C94-A56E-C3A13389D948}" srcOrd="6" destOrd="0" presId="urn:microsoft.com/office/officeart/2005/8/layout/hList7"/>
    <dgm:cxn modelId="{6136A113-0CEB-497A-8687-03FD14319D36}" type="presParOf" srcId="{6A9B2D84-7CDE-4C94-A56E-C3A13389D948}" destId="{A6BC39B8-4ABE-4163-A786-2FF450F33324}" srcOrd="0" destOrd="0" presId="urn:microsoft.com/office/officeart/2005/8/layout/hList7"/>
    <dgm:cxn modelId="{1550F6E5-61DF-4E58-A448-E5FE8E9B4084}" type="presParOf" srcId="{6A9B2D84-7CDE-4C94-A56E-C3A13389D948}" destId="{D289C75A-229C-48B1-BCF1-8C3715F08340}" srcOrd="1" destOrd="0" presId="urn:microsoft.com/office/officeart/2005/8/layout/hList7"/>
    <dgm:cxn modelId="{4009983D-8D09-418A-9356-842918AB4DD1}" type="presParOf" srcId="{6A9B2D84-7CDE-4C94-A56E-C3A13389D948}" destId="{C53E440E-60A0-4559-9583-66EC247DADF3}" srcOrd="2" destOrd="0" presId="urn:microsoft.com/office/officeart/2005/8/layout/hList7"/>
    <dgm:cxn modelId="{4B3BEAC6-757F-43B3-BB20-C2788E8DE8EC}" type="presParOf" srcId="{6A9B2D84-7CDE-4C94-A56E-C3A13389D948}" destId="{428ED77E-80E7-4C04-856B-5FAAB8109D2F}" srcOrd="3" destOrd="0" presId="urn:microsoft.com/office/officeart/2005/8/layout/hList7"/>
    <dgm:cxn modelId="{D7592736-3967-4C8A-A656-B65D0CC83BE0}" type="presParOf" srcId="{602A0153-C8AC-4B12-AE2B-EE0A1EDC54B6}" destId="{98A378A6-04DB-4759-91AD-8AAFA594943A}" srcOrd="7" destOrd="0" presId="urn:microsoft.com/office/officeart/2005/8/layout/hList7"/>
    <dgm:cxn modelId="{5BBA000E-37F3-43CD-B95F-7734E5BB9758}" type="presParOf" srcId="{602A0153-C8AC-4B12-AE2B-EE0A1EDC54B6}" destId="{B5AEB743-C61D-4589-8AD3-1058E3575951}" srcOrd="8" destOrd="0" presId="urn:microsoft.com/office/officeart/2005/8/layout/hList7"/>
    <dgm:cxn modelId="{FA0EBCA2-B69B-4055-BB40-2FB649B1612E}" type="presParOf" srcId="{B5AEB743-C61D-4589-8AD3-1058E3575951}" destId="{8C8F4DB3-E4DD-4E25-A80C-E9F0AE481C34}" srcOrd="0" destOrd="0" presId="urn:microsoft.com/office/officeart/2005/8/layout/hList7"/>
    <dgm:cxn modelId="{0CF88843-319A-4083-831C-1A0910D78B46}" type="presParOf" srcId="{B5AEB743-C61D-4589-8AD3-1058E3575951}" destId="{AE197C97-9B38-44BE-A2DA-3153855FD21B}" srcOrd="1" destOrd="0" presId="urn:microsoft.com/office/officeart/2005/8/layout/hList7"/>
    <dgm:cxn modelId="{D1D0DB47-9B5E-4F49-A280-9CACC66D7EE6}" type="presParOf" srcId="{B5AEB743-C61D-4589-8AD3-1058E3575951}" destId="{109DFF67-75F0-41F9-B5A7-665082DBC2E6}" srcOrd="2" destOrd="0" presId="urn:microsoft.com/office/officeart/2005/8/layout/hList7"/>
    <dgm:cxn modelId="{A4DC0068-26F4-435D-AE67-F6C0A331F014}" type="presParOf" srcId="{B5AEB743-C61D-4589-8AD3-1058E3575951}" destId="{FFD5157C-F41F-4823-A857-757C84433C99}" srcOrd="3" destOrd="0" presId="urn:microsoft.com/office/officeart/2005/8/layout/hList7"/>
    <dgm:cxn modelId="{81CF6502-852C-4558-A9EE-413139E0BEDD}" type="presParOf" srcId="{602A0153-C8AC-4B12-AE2B-EE0A1EDC54B6}" destId="{91A5BFF5-D1EE-4475-8CDC-9056B0935EB8}" srcOrd="9" destOrd="0" presId="urn:microsoft.com/office/officeart/2005/8/layout/hList7"/>
    <dgm:cxn modelId="{D028F85C-E79B-4C55-B1BF-373A3A0ECB99}" type="presParOf" srcId="{602A0153-C8AC-4B12-AE2B-EE0A1EDC54B6}" destId="{2484F8EA-C95F-4371-8E5B-7750D9AEEF46}" srcOrd="10" destOrd="0" presId="urn:microsoft.com/office/officeart/2005/8/layout/hList7"/>
    <dgm:cxn modelId="{E15DD103-CFC7-4734-BC2F-74D5898A22E9}" type="presParOf" srcId="{2484F8EA-C95F-4371-8E5B-7750D9AEEF46}" destId="{6BC9A8FB-30DB-464B-B3E6-F56FC5CC7A14}" srcOrd="0" destOrd="0" presId="urn:microsoft.com/office/officeart/2005/8/layout/hList7"/>
    <dgm:cxn modelId="{1F374497-280D-44C0-AD9B-9D9AA6AA434D}" type="presParOf" srcId="{2484F8EA-C95F-4371-8E5B-7750D9AEEF46}" destId="{10A13156-D352-4A9B-B386-A0A8C9987909}" srcOrd="1" destOrd="0" presId="urn:microsoft.com/office/officeart/2005/8/layout/hList7"/>
    <dgm:cxn modelId="{C9DCABBF-0FB1-42F8-9F1B-107A5553EF05}" type="presParOf" srcId="{2484F8EA-C95F-4371-8E5B-7750D9AEEF46}" destId="{03FCDF40-4789-4594-A509-8A967416D40A}" srcOrd="2" destOrd="0" presId="urn:microsoft.com/office/officeart/2005/8/layout/hList7"/>
    <dgm:cxn modelId="{50DF4D46-1511-4B6F-B021-91A4F727B8AB}" type="presParOf" srcId="{2484F8EA-C95F-4371-8E5B-7750D9AEEF46}" destId="{6B5D78D5-6901-466E-A5E5-F47041AD2FF2}" srcOrd="3" destOrd="0" presId="urn:microsoft.com/office/officeart/2005/8/layout/hList7"/>
    <dgm:cxn modelId="{1563486B-88FC-4DB8-822B-26567AFC510E}" type="presParOf" srcId="{602A0153-C8AC-4B12-AE2B-EE0A1EDC54B6}" destId="{FF60549B-1D78-4E56-BBFC-D70D8F64BE83}" srcOrd="11" destOrd="0" presId="urn:microsoft.com/office/officeart/2005/8/layout/hList7"/>
    <dgm:cxn modelId="{A3513C69-C545-4C4D-82E5-273A1C360C7B}" type="presParOf" srcId="{602A0153-C8AC-4B12-AE2B-EE0A1EDC54B6}" destId="{73F2C302-2F25-4E73-A95F-0D036E73039B}" srcOrd="12" destOrd="0" presId="urn:microsoft.com/office/officeart/2005/8/layout/hList7"/>
    <dgm:cxn modelId="{C4669A56-4CBF-4E8A-ABAF-6B4DFA7B9A00}" type="presParOf" srcId="{73F2C302-2F25-4E73-A95F-0D036E73039B}" destId="{3DB5833C-0974-4C44-B5EE-DE9EBA2CEE6E}" srcOrd="0" destOrd="0" presId="urn:microsoft.com/office/officeart/2005/8/layout/hList7"/>
    <dgm:cxn modelId="{E7D415DF-0652-401C-A895-67897EF9F93A}" type="presParOf" srcId="{73F2C302-2F25-4E73-A95F-0D036E73039B}" destId="{509F510B-1171-4521-8EAB-EBF4D0DA0C67}" srcOrd="1" destOrd="0" presId="urn:microsoft.com/office/officeart/2005/8/layout/hList7"/>
    <dgm:cxn modelId="{198A9965-4577-4226-988C-B02FDBF69A07}" type="presParOf" srcId="{73F2C302-2F25-4E73-A95F-0D036E73039B}" destId="{660DD790-B7D4-465C-BA11-98EE17C140E9}" srcOrd="2" destOrd="0" presId="urn:microsoft.com/office/officeart/2005/8/layout/hList7"/>
    <dgm:cxn modelId="{89C62288-F91E-47F0-B27E-F2D9C426C45B}" type="presParOf" srcId="{73F2C302-2F25-4E73-A95F-0D036E73039B}" destId="{BC0E8026-A601-45F2-AF0D-09CF81E388E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9ED4A-ABE4-4314-A15E-0EA52A4E3314}">
      <dsp:nvSpPr>
        <dsp:cNvPr id="0" name=""/>
        <dsp:cNvSpPr/>
      </dsp:nvSpPr>
      <dsp:spPr>
        <a:xfrm>
          <a:off x="4990" y="0"/>
          <a:ext cx="1673238" cy="5284626"/>
        </a:xfrm>
        <a:prstGeom prst="roundRect">
          <a:avLst>
            <a:gd name="adj" fmla="val 10000"/>
          </a:avLst>
        </a:prstGeom>
        <a:solidFill>
          <a:srgbClr val="067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Background</a:t>
          </a:r>
          <a:endParaRPr lang="fr-FR" sz="1600" kern="1200"/>
        </a:p>
      </dsp:txBody>
      <dsp:txXfrm>
        <a:off x="4990" y="2113850"/>
        <a:ext cx="1673238" cy="2113850"/>
      </dsp:txXfrm>
    </dsp:sp>
    <dsp:sp modelId="{FA5BBDBB-54A6-4134-B89F-043EB0F357C1}">
      <dsp:nvSpPr>
        <dsp:cNvPr id="0" name=""/>
        <dsp:cNvSpPr/>
      </dsp:nvSpPr>
      <dsp:spPr>
        <a:xfrm>
          <a:off x="55187" y="317077"/>
          <a:ext cx="1572844" cy="175978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A334A0-DCD3-470C-9DDB-1E2B85B286A4}">
      <dsp:nvSpPr>
        <dsp:cNvPr id="0" name=""/>
        <dsp:cNvSpPr/>
      </dsp:nvSpPr>
      <dsp:spPr>
        <a:xfrm>
          <a:off x="1728426" y="0"/>
          <a:ext cx="1673238" cy="5284626"/>
        </a:xfrm>
        <a:prstGeom prst="roundRect">
          <a:avLst>
            <a:gd name="adj" fmla="val 10000"/>
          </a:avLst>
        </a:prstGeom>
        <a:solidFill>
          <a:srgbClr val="067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Why agricultural &amp; food systems transformation are important to Nigeria</a:t>
          </a:r>
          <a:endParaRPr lang="fr-FR" sz="1600" kern="1200" dirty="0"/>
        </a:p>
      </dsp:txBody>
      <dsp:txXfrm>
        <a:off x="1728426" y="2113850"/>
        <a:ext cx="1673238" cy="2113850"/>
      </dsp:txXfrm>
    </dsp:sp>
    <dsp:sp modelId="{F70B8D12-A355-4228-BE05-13091AFA937D}">
      <dsp:nvSpPr>
        <dsp:cNvPr id="0" name=""/>
        <dsp:cNvSpPr/>
      </dsp:nvSpPr>
      <dsp:spPr>
        <a:xfrm>
          <a:off x="1778623" y="317077"/>
          <a:ext cx="1572844" cy="175978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9C9B5D-1452-4E3C-92E8-B9A9D9F1C4C8}">
      <dsp:nvSpPr>
        <dsp:cNvPr id="0" name=""/>
        <dsp:cNvSpPr/>
      </dsp:nvSpPr>
      <dsp:spPr>
        <a:xfrm>
          <a:off x="3451862" y="0"/>
          <a:ext cx="1673238" cy="5284626"/>
        </a:xfrm>
        <a:prstGeom prst="roundRect">
          <a:avLst>
            <a:gd name="adj" fmla="val 10000"/>
          </a:avLst>
        </a:prstGeom>
        <a:solidFill>
          <a:srgbClr val="067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How technologies contribute to agricultural transformation</a:t>
          </a:r>
          <a:endParaRPr lang="fr-FR" sz="1600" kern="1200" dirty="0"/>
        </a:p>
      </dsp:txBody>
      <dsp:txXfrm>
        <a:off x="3451862" y="2113850"/>
        <a:ext cx="1673238" cy="2113850"/>
      </dsp:txXfrm>
    </dsp:sp>
    <dsp:sp modelId="{676F22FF-370B-4F2E-A2DF-6BC3188A2D22}">
      <dsp:nvSpPr>
        <dsp:cNvPr id="0" name=""/>
        <dsp:cNvSpPr/>
      </dsp:nvSpPr>
      <dsp:spPr>
        <a:xfrm>
          <a:off x="3502059" y="317077"/>
          <a:ext cx="1572844" cy="175978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9000" r="-4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BC39B8-4ABE-4163-A786-2FF450F33324}">
      <dsp:nvSpPr>
        <dsp:cNvPr id="0" name=""/>
        <dsp:cNvSpPr/>
      </dsp:nvSpPr>
      <dsp:spPr>
        <a:xfrm>
          <a:off x="5175298" y="0"/>
          <a:ext cx="1673238" cy="5284626"/>
        </a:xfrm>
        <a:prstGeom prst="roundRect">
          <a:avLst>
            <a:gd name="adj" fmla="val 10000"/>
          </a:avLst>
        </a:prstGeom>
        <a:solidFill>
          <a:srgbClr val="067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Available technologies that can contribute to agric. transformation</a:t>
          </a:r>
          <a:endParaRPr lang="fr-FR" sz="1600" kern="1200" dirty="0"/>
        </a:p>
      </dsp:txBody>
      <dsp:txXfrm>
        <a:off x="5175298" y="2113850"/>
        <a:ext cx="1673238" cy="2113850"/>
      </dsp:txXfrm>
    </dsp:sp>
    <dsp:sp modelId="{428ED77E-80E7-4C04-856B-5FAAB8109D2F}">
      <dsp:nvSpPr>
        <dsp:cNvPr id="0" name=""/>
        <dsp:cNvSpPr/>
      </dsp:nvSpPr>
      <dsp:spPr>
        <a:xfrm>
          <a:off x="5225495" y="317077"/>
          <a:ext cx="1572844" cy="175978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8F4DB3-E4DD-4E25-A80C-E9F0AE481C34}">
      <dsp:nvSpPr>
        <dsp:cNvPr id="0" name=""/>
        <dsp:cNvSpPr/>
      </dsp:nvSpPr>
      <dsp:spPr>
        <a:xfrm>
          <a:off x="6898734" y="0"/>
          <a:ext cx="1673238" cy="5284626"/>
        </a:xfrm>
        <a:prstGeom prst="roundRect">
          <a:avLst>
            <a:gd name="adj" fmla="val 10000"/>
          </a:avLst>
        </a:prstGeom>
        <a:solidFill>
          <a:srgbClr val="067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Challenges Nigeria must come to terms with in trying to harness technologies for agric. transformation</a:t>
          </a:r>
          <a:endParaRPr lang="fr-FR" sz="1600" kern="1200" dirty="0"/>
        </a:p>
      </dsp:txBody>
      <dsp:txXfrm>
        <a:off x="6898734" y="2113850"/>
        <a:ext cx="1673238" cy="2113850"/>
      </dsp:txXfrm>
    </dsp:sp>
    <dsp:sp modelId="{FFD5157C-F41F-4823-A857-757C84433C99}">
      <dsp:nvSpPr>
        <dsp:cNvPr id="0" name=""/>
        <dsp:cNvSpPr/>
      </dsp:nvSpPr>
      <dsp:spPr>
        <a:xfrm>
          <a:off x="6948931" y="317077"/>
          <a:ext cx="1572844" cy="175978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C9A8FB-30DB-464B-B3E6-F56FC5CC7A14}">
      <dsp:nvSpPr>
        <dsp:cNvPr id="0" name=""/>
        <dsp:cNvSpPr/>
      </dsp:nvSpPr>
      <dsp:spPr>
        <a:xfrm>
          <a:off x="8622169" y="0"/>
          <a:ext cx="1673238" cy="5284626"/>
        </a:xfrm>
        <a:prstGeom prst="roundRect">
          <a:avLst>
            <a:gd name="adj" fmla="val 10000"/>
          </a:avLst>
        </a:prstGeom>
        <a:solidFill>
          <a:srgbClr val="067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Way forward: What does Nigeria need to do right?</a:t>
          </a:r>
          <a:endParaRPr lang="fr-FR" sz="1600" kern="1200" dirty="0"/>
        </a:p>
      </dsp:txBody>
      <dsp:txXfrm>
        <a:off x="8622169" y="2113850"/>
        <a:ext cx="1673238" cy="2113850"/>
      </dsp:txXfrm>
    </dsp:sp>
    <dsp:sp modelId="{6B5D78D5-6901-466E-A5E5-F47041AD2FF2}">
      <dsp:nvSpPr>
        <dsp:cNvPr id="0" name=""/>
        <dsp:cNvSpPr/>
      </dsp:nvSpPr>
      <dsp:spPr>
        <a:xfrm>
          <a:off x="8672367" y="317077"/>
          <a:ext cx="1572844" cy="1759780"/>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29000" b="-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B5833C-0974-4C44-B5EE-DE9EBA2CEE6E}">
      <dsp:nvSpPr>
        <dsp:cNvPr id="0" name=""/>
        <dsp:cNvSpPr/>
      </dsp:nvSpPr>
      <dsp:spPr>
        <a:xfrm>
          <a:off x="10345605" y="0"/>
          <a:ext cx="1673238" cy="5284626"/>
        </a:xfrm>
        <a:prstGeom prst="roundRect">
          <a:avLst>
            <a:gd name="adj" fmla="val 10000"/>
          </a:avLst>
        </a:prstGeom>
        <a:solidFill>
          <a:srgbClr val="067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Conclusion</a:t>
          </a:r>
          <a:endParaRPr lang="fr-FR" sz="1600" kern="1200"/>
        </a:p>
      </dsp:txBody>
      <dsp:txXfrm>
        <a:off x="10345605" y="2113850"/>
        <a:ext cx="1673238" cy="2113850"/>
      </dsp:txXfrm>
    </dsp:sp>
    <dsp:sp modelId="{BC0E8026-A601-45F2-AF0D-09CF81E388E0}">
      <dsp:nvSpPr>
        <dsp:cNvPr id="0" name=""/>
        <dsp:cNvSpPr/>
      </dsp:nvSpPr>
      <dsp:spPr>
        <a:xfrm>
          <a:off x="10395803" y="317077"/>
          <a:ext cx="1572844" cy="1759780"/>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65000" r="-6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64E257-4D22-431F-93B1-0A79ADA7617F}">
      <dsp:nvSpPr>
        <dsp:cNvPr id="0" name=""/>
        <dsp:cNvSpPr/>
      </dsp:nvSpPr>
      <dsp:spPr>
        <a:xfrm>
          <a:off x="480953" y="4227701"/>
          <a:ext cx="11061928" cy="792694"/>
        </a:xfrm>
        <a:prstGeom prst="leftRight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CI"/>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009AFD1B-58D6-4E6A-A670-28FA74F30E93}" type="datetimeFigureOut">
              <a:rPr lang="fr-CI" smtClean="0"/>
              <a:t>03/08/2021</a:t>
            </a:fld>
            <a:endParaRPr lang="fr-CI"/>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CI"/>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F3C105BA-CC4D-4817-8F15-E0ADE376BF80}" type="slidenum">
              <a:rPr lang="fr-CI" smtClean="0"/>
              <a:t>‹#›</a:t>
            </a:fld>
            <a:endParaRPr lang="fr-CI"/>
          </a:p>
        </p:txBody>
      </p:sp>
    </p:spTree>
    <p:extLst>
      <p:ext uri="{BB962C8B-B14F-4D97-AF65-F5344CB8AC3E}">
        <p14:creationId xmlns:p14="http://schemas.microsoft.com/office/powerpoint/2010/main" val="2093219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CI"/>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FFBE54E-5E11-467B-809C-6C907E97976F}" type="datetimeFigureOut">
              <a:rPr lang="fr-CI" smtClean="0"/>
              <a:t>03/08/2021</a:t>
            </a:fld>
            <a:endParaRPr lang="fr-CI"/>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CI"/>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CI"/>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47DB2ED-A6D2-424E-9C3F-B9F7712C43EC}" type="slidenum">
              <a:rPr lang="fr-CI" smtClean="0"/>
              <a:t>‹#›</a:t>
            </a:fld>
            <a:endParaRPr lang="fr-CI"/>
          </a:p>
        </p:txBody>
      </p:sp>
    </p:spTree>
    <p:extLst>
      <p:ext uri="{BB962C8B-B14F-4D97-AF65-F5344CB8AC3E}">
        <p14:creationId xmlns:p14="http://schemas.microsoft.com/office/powerpoint/2010/main" val="3191370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I"/>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I"/>
          </a:p>
        </p:txBody>
      </p:sp>
      <p:sp>
        <p:nvSpPr>
          <p:cNvPr id="4" name="Espace réservé de la date 3"/>
          <p:cNvSpPr>
            <a:spLocks noGrp="1"/>
          </p:cNvSpPr>
          <p:nvPr>
            <p:ph type="dt" sz="half" idx="10"/>
          </p:nvPr>
        </p:nvSpPr>
        <p:spPr/>
        <p:txBody>
          <a:bodyPr/>
          <a:lstStyle/>
          <a:p>
            <a:endParaRPr lang="fr-CI"/>
          </a:p>
        </p:txBody>
      </p:sp>
      <p:sp>
        <p:nvSpPr>
          <p:cNvPr id="5" name="Espace réservé du pied de page 4"/>
          <p:cNvSpPr>
            <a:spLocks noGrp="1"/>
          </p:cNvSpPr>
          <p:nvPr>
            <p:ph type="ftr" sz="quarter" idx="11"/>
          </p:nvPr>
        </p:nvSpPr>
        <p:spPr/>
        <p:txBody>
          <a:bodyPr/>
          <a:lstStyle/>
          <a:p>
            <a:endParaRPr lang="fr-CI"/>
          </a:p>
        </p:txBody>
      </p:sp>
      <p:sp>
        <p:nvSpPr>
          <p:cNvPr id="6" name="Espace réservé du numéro de diapositive 5"/>
          <p:cNvSpPr>
            <a:spLocks noGrp="1"/>
          </p:cNvSpPr>
          <p:nvPr>
            <p:ph type="sldNum" sz="quarter" idx="12"/>
          </p:nvPr>
        </p:nvSpPr>
        <p:spPr/>
        <p:txBody>
          <a:bodyPr/>
          <a:lstStyle/>
          <a:p>
            <a:fld id="{EC1E3AFC-56C9-451D-808E-B8794BFA4C42}" type="slidenum">
              <a:rPr lang="fr-CI" smtClean="0"/>
              <a:t>‹#›</a:t>
            </a:fld>
            <a:endParaRPr lang="fr-CI"/>
          </a:p>
        </p:txBody>
      </p:sp>
    </p:spTree>
    <p:extLst>
      <p:ext uri="{BB962C8B-B14F-4D97-AF65-F5344CB8AC3E}">
        <p14:creationId xmlns:p14="http://schemas.microsoft.com/office/powerpoint/2010/main" val="12283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I"/>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p:cNvSpPr>
            <a:spLocks noGrp="1"/>
          </p:cNvSpPr>
          <p:nvPr>
            <p:ph type="dt" sz="half" idx="10"/>
          </p:nvPr>
        </p:nvSpPr>
        <p:spPr/>
        <p:txBody>
          <a:bodyPr/>
          <a:lstStyle/>
          <a:p>
            <a:endParaRPr lang="fr-CI"/>
          </a:p>
        </p:txBody>
      </p:sp>
      <p:sp>
        <p:nvSpPr>
          <p:cNvPr id="5" name="Espace réservé du pied de page 4"/>
          <p:cNvSpPr>
            <a:spLocks noGrp="1"/>
          </p:cNvSpPr>
          <p:nvPr>
            <p:ph type="ftr" sz="quarter" idx="11"/>
          </p:nvPr>
        </p:nvSpPr>
        <p:spPr/>
        <p:txBody>
          <a:bodyPr/>
          <a:lstStyle/>
          <a:p>
            <a:endParaRPr lang="fr-CI"/>
          </a:p>
        </p:txBody>
      </p:sp>
      <p:sp>
        <p:nvSpPr>
          <p:cNvPr id="6" name="Espace réservé du numéro de diapositive 5"/>
          <p:cNvSpPr>
            <a:spLocks noGrp="1"/>
          </p:cNvSpPr>
          <p:nvPr>
            <p:ph type="sldNum" sz="quarter" idx="12"/>
          </p:nvPr>
        </p:nvSpPr>
        <p:spPr/>
        <p:txBody>
          <a:bodyPr/>
          <a:lstStyle/>
          <a:p>
            <a:fld id="{EC1E3AFC-56C9-451D-808E-B8794BFA4C42}" type="slidenum">
              <a:rPr lang="fr-CI" smtClean="0"/>
              <a:t>‹#›</a:t>
            </a:fld>
            <a:endParaRPr lang="fr-CI"/>
          </a:p>
        </p:txBody>
      </p:sp>
    </p:spTree>
    <p:extLst>
      <p:ext uri="{BB962C8B-B14F-4D97-AF65-F5344CB8AC3E}">
        <p14:creationId xmlns:p14="http://schemas.microsoft.com/office/powerpoint/2010/main" val="107870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I"/>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p:cNvSpPr>
            <a:spLocks noGrp="1"/>
          </p:cNvSpPr>
          <p:nvPr>
            <p:ph type="dt" sz="half" idx="10"/>
          </p:nvPr>
        </p:nvSpPr>
        <p:spPr/>
        <p:txBody>
          <a:bodyPr/>
          <a:lstStyle/>
          <a:p>
            <a:endParaRPr lang="fr-CI"/>
          </a:p>
        </p:txBody>
      </p:sp>
      <p:sp>
        <p:nvSpPr>
          <p:cNvPr id="5" name="Espace réservé du pied de page 4"/>
          <p:cNvSpPr>
            <a:spLocks noGrp="1"/>
          </p:cNvSpPr>
          <p:nvPr>
            <p:ph type="ftr" sz="quarter" idx="11"/>
          </p:nvPr>
        </p:nvSpPr>
        <p:spPr/>
        <p:txBody>
          <a:bodyPr/>
          <a:lstStyle/>
          <a:p>
            <a:endParaRPr lang="fr-CI"/>
          </a:p>
        </p:txBody>
      </p:sp>
      <p:sp>
        <p:nvSpPr>
          <p:cNvPr id="6" name="Espace réservé du numéro de diapositive 5"/>
          <p:cNvSpPr>
            <a:spLocks noGrp="1"/>
          </p:cNvSpPr>
          <p:nvPr>
            <p:ph type="sldNum" sz="quarter" idx="12"/>
          </p:nvPr>
        </p:nvSpPr>
        <p:spPr/>
        <p:txBody>
          <a:bodyPr/>
          <a:lstStyle/>
          <a:p>
            <a:fld id="{EC1E3AFC-56C9-451D-808E-B8794BFA4C42}" type="slidenum">
              <a:rPr lang="fr-CI" smtClean="0"/>
              <a:t>‹#›</a:t>
            </a:fld>
            <a:endParaRPr lang="fr-CI"/>
          </a:p>
        </p:txBody>
      </p:sp>
    </p:spTree>
    <p:extLst>
      <p:ext uri="{BB962C8B-B14F-4D97-AF65-F5344CB8AC3E}">
        <p14:creationId xmlns:p14="http://schemas.microsoft.com/office/powerpoint/2010/main" val="4027010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0" y="0"/>
          <a:ext cx="192425" cy="140074"/>
        </p:xfrm>
        <a:graphic>
          <a:graphicData uri="http://schemas.openxmlformats.org/presentationml/2006/ole">
            <mc:AlternateContent xmlns:mc="http://schemas.openxmlformats.org/markup-compatibility/2006">
              <mc:Choice xmlns:v="urn:schemas-microsoft-com:vml" Requires="v">
                <p:oleObj name="Diapositive think-cell" r:id="rId3" imgW="270" imgH="270" progId="TCLayout.ActiveDocument.1">
                  <p:embed/>
                </p:oleObj>
              </mc:Choice>
              <mc:Fallback>
                <p:oleObj name="Diapositive think-cell" r:id="rId3" imgW="270" imgH="270" progId="TCLayout.ActiveDocument.1">
                  <p:embed/>
                  <p:pic>
                    <p:nvPicPr>
                      <p:cNvPr id="7"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242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554183" y="134471"/>
            <a:ext cx="11083636" cy="609600"/>
          </a:xfrm>
          <a:prstGeom prst="rect">
            <a:avLst/>
          </a:prstGeom>
        </p:spPr>
        <p:txBody>
          <a:bodyPr lIns="0" tIns="0" rIns="0" bIns="0" anchor="b"/>
          <a:lstStyle>
            <a:lvl1pPr algn="l">
              <a:defRPr sz="2200" b="1" cap="none" baseline="0">
                <a:solidFill>
                  <a:srgbClr val="00A261"/>
                </a:solidFill>
              </a:defRPr>
            </a:lvl1pPr>
          </a:lstStyle>
          <a:p>
            <a:r>
              <a:rPr lang="en-US" dirty="0"/>
              <a:t>Click to edit Master slide title</a:t>
            </a:r>
          </a:p>
        </p:txBody>
      </p:sp>
      <p:sp>
        <p:nvSpPr>
          <p:cNvPr id="12" name="Text Placeholder 9"/>
          <p:cNvSpPr>
            <a:spLocks noGrp="1"/>
          </p:cNvSpPr>
          <p:nvPr>
            <p:ph type="body" sz="quarter" idx="10"/>
          </p:nvPr>
        </p:nvSpPr>
        <p:spPr>
          <a:xfrm>
            <a:off x="544429" y="1008531"/>
            <a:ext cx="11066047" cy="5325595"/>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9"/>
          <p:cNvSpPr>
            <a:spLocks noGrp="1"/>
          </p:cNvSpPr>
          <p:nvPr>
            <p:ph type="body" sz="quarter" idx="37" hasCustomPrompt="1"/>
          </p:nvPr>
        </p:nvSpPr>
        <p:spPr>
          <a:xfrm>
            <a:off x="554183" y="6446488"/>
            <a:ext cx="9973078" cy="386679"/>
          </a:xfrm>
          <a:prstGeom prst="rect">
            <a:avLst/>
          </a:prstGeom>
        </p:spPr>
        <p:txBody>
          <a:bodyPr lIns="0" tIns="0" rIns="0" bIns="0" anchor="b"/>
          <a:lstStyle>
            <a:lvl1pPr marL="0" indent="0">
              <a:buNone/>
              <a:defRPr sz="1000"/>
            </a:lvl1pPr>
          </a:lstStyle>
          <a:p>
            <a:r>
              <a:rPr lang="en-US" dirty="0"/>
              <a:t>Click to edit Master footer. This space is reserved for footnotes and sources only, and cannot be expanded beyond its current size.                                        </a:t>
            </a:r>
            <a:r>
              <a:rPr lang="en-IN" dirty="0"/>
              <a:t>Source: [Author/Publisher Name], [Report Name], [Year]</a:t>
            </a:r>
          </a:p>
        </p:txBody>
      </p:sp>
    </p:spTree>
    <p:extLst>
      <p:ext uri="{BB962C8B-B14F-4D97-AF65-F5344CB8AC3E}">
        <p14:creationId xmlns:p14="http://schemas.microsoft.com/office/powerpoint/2010/main" val="2715934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0" y="0"/>
          <a:ext cx="192425" cy="140074"/>
        </p:xfrm>
        <a:graphic>
          <a:graphicData uri="http://schemas.openxmlformats.org/presentationml/2006/ole">
            <mc:AlternateContent xmlns:mc="http://schemas.openxmlformats.org/markup-compatibility/2006">
              <mc:Choice xmlns:v="urn:schemas-microsoft-com:vml" Requires="v">
                <p:oleObj name="Diapositive think-cell" r:id="rId3" imgW="270" imgH="270" progId="TCLayout.ActiveDocument.1">
                  <p:embed/>
                </p:oleObj>
              </mc:Choice>
              <mc:Fallback>
                <p:oleObj name="Diapositive think-cell" r:id="rId3" imgW="270" imgH="270" progId="TCLayout.ActiveDocument.1">
                  <p:embed/>
                  <p:pic>
                    <p:nvPicPr>
                      <p:cNvPr id="7"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242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554183" y="134471"/>
            <a:ext cx="11083636" cy="609600"/>
          </a:xfrm>
          <a:prstGeom prst="rect">
            <a:avLst/>
          </a:prstGeom>
        </p:spPr>
        <p:txBody>
          <a:bodyPr lIns="0" tIns="0" rIns="0" bIns="0" anchor="b"/>
          <a:lstStyle>
            <a:lvl1pPr algn="l">
              <a:defRPr sz="2200" b="1" cap="none" baseline="0">
                <a:solidFill>
                  <a:srgbClr val="00A261"/>
                </a:solidFill>
              </a:defRPr>
            </a:lvl1pPr>
          </a:lstStyle>
          <a:p>
            <a:r>
              <a:rPr lang="en-US" dirty="0"/>
              <a:t>Click to edit Master slide title</a:t>
            </a:r>
          </a:p>
        </p:txBody>
      </p:sp>
      <p:sp>
        <p:nvSpPr>
          <p:cNvPr id="11" name="Text Placeholder 8"/>
          <p:cNvSpPr>
            <a:spLocks noGrp="1"/>
          </p:cNvSpPr>
          <p:nvPr>
            <p:ph type="body" sz="quarter" idx="13" hasCustomPrompt="1"/>
          </p:nvPr>
        </p:nvSpPr>
        <p:spPr>
          <a:xfrm>
            <a:off x="2660075" y="5672557"/>
            <a:ext cx="6982651" cy="660976"/>
          </a:xfrm>
          <a:prstGeom prst="roundRect">
            <a:avLst/>
          </a:prstGeom>
          <a:noFill/>
          <a:ln w="19050">
            <a:solidFill>
              <a:srgbClr val="00A261"/>
            </a:solidFill>
          </a:ln>
        </p:spPr>
        <p:txBody>
          <a:bodyPr lIns="82058" tIns="82058" rIns="82058" bIns="82058" anchor="ctr"/>
          <a:lstStyle>
            <a:lvl1pPr marL="0" indent="0" algn="ctr">
              <a:buNone/>
              <a:defRPr sz="1400" b="1" baseline="0"/>
            </a:lvl1pPr>
          </a:lstStyle>
          <a:p>
            <a:pPr lvl="0"/>
            <a:r>
              <a:rPr lang="en-US" dirty="0"/>
              <a:t>Click to edit Master takeaway/transition. DO NOT SIMPLY RESTATE TITLE OR SUBTITLE. Box always rests on bottom margin.</a:t>
            </a:r>
          </a:p>
        </p:txBody>
      </p:sp>
      <p:sp>
        <p:nvSpPr>
          <p:cNvPr id="9" name="Text Placeholder 9"/>
          <p:cNvSpPr>
            <a:spLocks noGrp="1"/>
          </p:cNvSpPr>
          <p:nvPr>
            <p:ph type="body" sz="quarter" idx="10"/>
          </p:nvPr>
        </p:nvSpPr>
        <p:spPr>
          <a:xfrm>
            <a:off x="554243" y="1008532"/>
            <a:ext cx="11066697" cy="4523567"/>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p:cNvSpPr>
            <a:spLocks noGrp="1"/>
          </p:cNvSpPr>
          <p:nvPr>
            <p:ph type="body" sz="quarter" idx="37" hasCustomPrompt="1"/>
          </p:nvPr>
        </p:nvSpPr>
        <p:spPr>
          <a:xfrm>
            <a:off x="554183" y="6446488"/>
            <a:ext cx="9973078" cy="386679"/>
          </a:xfrm>
          <a:prstGeom prst="rect">
            <a:avLst/>
          </a:prstGeom>
        </p:spPr>
        <p:txBody>
          <a:bodyPr lIns="0" tIns="0" rIns="0" bIns="0" anchor="b"/>
          <a:lstStyle>
            <a:lvl1pPr marL="0" indent="0">
              <a:buNone/>
              <a:defRPr sz="1000"/>
            </a:lvl1pPr>
          </a:lstStyle>
          <a:p>
            <a:r>
              <a:rPr lang="en-US" dirty="0"/>
              <a:t>Click to edit Master footer. This space is reserved for footnotes and sources only, and cannot be expanded beyond its current size.                                        </a:t>
            </a:r>
            <a:r>
              <a:rPr lang="en-IN" dirty="0"/>
              <a:t>Source: [Author/Publisher Name], [Report Name], [Year]</a:t>
            </a:r>
          </a:p>
        </p:txBody>
      </p:sp>
    </p:spTree>
    <p:extLst>
      <p:ext uri="{BB962C8B-B14F-4D97-AF65-F5344CB8AC3E}">
        <p14:creationId xmlns:p14="http://schemas.microsoft.com/office/powerpoint/2010/main" val="2525792109"/>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Deliverable Contents/Agenda">
    <p:spTree>
      <p:nvGrpSpPr>
        <p:cNvPr id="1" name=""/>
        <p:cNvGrpSpPr/>
        <p:nvPr/>
      </p:nvGrpSpPr>
      <p:grpSpPr>
        <a:xfrm>
          <a:off x="0" y="0"/>
          <a:ext cx="0" cy="0"/>
          <a:chOff x="0" y="0"/>
          <a:chExt cx="0" cy="0"/>
        </a:xfrm>
      </p:grpSpPr>
      <p:graphicFrame>
        <p:nvGraphicFramePr>
          <p:cNvPr id="20" name="Object 19" hidden="1"/>
          <p:cNvGraphicFramePr>
            <a:graphicFrameLocks/>
          </p:cNvGraphicFramePr>
          <p:nvPr>
            <p:custDataLst>
              <p:tags r:id="rId1"/>
            </p:custDataLst>
          </p:nvPr>
        </p:nvGraphicFramePr>
        <p:xfrm>
          <a:off x="2" y="0"/>
          <a:ext cx="180917" cy="143442"/>
        </p:xfrm>
        <a:graphic>
          <a:graphicData uri="http://schemas.openxmlformats.org/presentationml/2006/ole">
            <mc:AlternateContent xmlns:mc="http://schemas.openxmlformats.org/markup-compatibility/2006">
              <mc:Choice xmlns:v="urn:schemas-microsoft-com:vml" Requires="v">
                <p:oleObj name="Diapositive think-cell" r:id="rId3" imgW="270" imgH="270" progId="TCLayout.ActiveDocument.1">
                  <p:embed/>
                </p:oleObj>
              </mc:Choice>
              <mc:Fallback>
                <p:oleObj name="Diapositive think-cell" r:id="rId3" imgW="270" imgH="270" progId="TCLayout.ActiveDocument.1">
                  <p:embed/>
                  <p:pic>
                    <p:nvPicPr>
                      <p:cNvPr id="20" name="Object 1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0"/>
                        <a:ext cx="180917" cy="143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martArt Placeholder 18"/>
          <p:cNvSpPr>
            <a:spLocks noGrp="1"/>
          </p:cNvSpPr>
          <p:nvPr>
            <p:ph type="dgm" sz="quarter" idx="20" hasCustomPrompt="1"/>
          </p:nvPr>
        </p:nvSpPr>
        <p:spPr>
          <a:xfrm>
            <a:off x="554183" y="1008558"/>
            <a:ext cx="11064394" cy="826231"/>
          </a:xfrm>
          <a:prstGeom prst="roundRect">
            <a:avLst/>
          </a:prstGeom>
          <a:solidFill>
            <a:srgbClr val="00A261"/>
          </a:solidFill>
        </p:spPr>
        <p:txBody>
          <a:bodyPr lIns="82058" tIns="41029" rIns="82058" bIns="41029"/>
          <a:lstStyle>
            <a:lvl1pPr>
              <a:buNone/>
              <a:defRPr>
                <a:solidFill>
                  <a:schemeClr val="accent1"/>
                </a:solidFill>
              </a:defRPr>
            </a:lvl1pPr>
          </a:lstStyle>
          <a:p>
            <a:r>
              <a:rPr lang="en-US" dirty="0"/>
              <a:t>`</a:t>
            </a:r>
          </a:p>
        </p:txBody>
      </p:sp>
      <p:sp>
        <p:nvSpPr>
          <p:cNvPr id="11" name="Text Placeholder 13"/>
          <p:cNvSpPr>
            <a:spLocks noGrp="1"/>
          </p:cNvSpPr>
          <p:nvPr>
            <p:ph type="body" sz="quarter" idx="13" hasCustomPrompt="1"/>
          </p:nvPr>
        </p:nvSpPr>
        <p:spPr>
          <a:xfrm>
            <a:off x="775914" y="1008565"/>
            <a:ext cx="9199317"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a:t>Click to edit Master section I</a:t>
            </a:r>
          </a:p>
        </p:txBody>
      </p:sp>
      <p:sp>
        <p:nvSpPr>
          <p:cNvPr id="12" name="Text Placeholder 15"/>
          <p:cNvSpPr>
            <a:spLocks noGrp="1"/>
          </p:cNvSpPr>
          <p:nvPr>
            <p:ph type="body" sz="quarter" idx="14" hasCustomPrompt="1"/>
          </p:nvPr>
        </p:nvSpPr>
        <p:spPr>
          <a:xfrm>
            <a:off x="775914" y="1815388"/>
            <a:ext cx="9196196"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a:t>Click to edit Master section II</a:t>
            </a:r>
          </a:p>
        </p:txBody>
      </p:sp>
      <p:sp>
        <p:nvSpPr>
          <p:cNvPr id="13" name="Text Placeholder 17"/>
          <p:cNvSpPr>
            <a:spLocks noGrp="1"/>
          </p:cNvSpPr>
          <p:nvPr>
            <p:ph type="body" sz="quarter" idx="15" hasCustomPrompt="1"/>
          </p:nvPr>
        </p:nvSpPr>
        <p:spPr>
          <a:xfrm>
            <a:off x="775914" y="2622212"/>
            <a:ext cx="9196196"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a:t>Click to edit Master section III, etc.</a:t>
            </a:r>
          </a:p>
        </p:txBody>
      </p:sp>
      <p:sp>
        <p:nvSpPr>
          <p:cNvPr id="14" name="Text Placeholder 19"/>
          <p:cNvSpPr>
            <a:spLocks noGrp="1"/>
          </p:cNvSpPr>
          <p:nvPr>
            <p:ph type="body" sz="quarter" idx="16" hasCustomPrompt="1"/>
          </p:nvPr>
        </p:nvSpPr>
        <p:spPr>
          <a:xfrm>
            <a:off x="775914" y="3429036"/>
            <a:ext cx="9196196"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a:t>Click to edit – once completed, copy and paste slide as needed</a:t>
            </a:r>
          </a:p>
        </p:txBody>
      </p:sp>
      <p:sp>
        <p:nvSpPr>
          <p:cNvPr id="15" name="Text Placeholder 19"/>
          <p:cNvSpPr>
            <a:spLocks noGrp="1"/>
          </p:cNvSpPr>
          <p:nvPr>
            <p:ph type="body" sz="quarter" idx="18" hasCustomPrompt="1"/>
          </p:nvPr>
        </p:nvSpPr>
        <p:spPr>
          <a:xfrm>
            <a:off x="775914" y="4235859"/>
            <a:ext cx="9196196"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a:t>Click to edit – move gray box down to next section, adjust font accordingly</a:t>
            </a:r>
          </a:p>
        </p:txBody>
      </p:sp>
      <p:sp>
        <p:nvSpPr>
          <p:cNvPr id="16" name="Text Placeholder 19"/>
          <p:cNvSpPr>
            <a:spLocks noGrp="1"/>
          </p:cNvSpPr>
          <p:nvPr>
            <p:ph type="body" sz="quarter" idx="19"/>
          </p:nvPr>
        </p:nvSpPr>
        <p:spPr>
          <a:xfrm>
            <a:off x="775914" y="5042683"/>
            <a:ext cx="9196196" cy="806824"/>
          </a:xfrm>
          <a:prstGeom prst="roundRect">
            <a:avLst/>
          </a:prstGeom>
        </p:spPr>
        <p:txBody>
          <a:bodyPr lIns="82058" tIns="41029" rIns="82058" bIns="41029" anchor="ctr">
            <a:normAutofit/>
          </a:bodyPr>
          <a:lstStyle>
            <a:lvl1pPr>
              <a:buNone/>
              <a:defRPr sz="1400" baseline="0">
                <a:latin typeface="Calibri" pitchFamily="34" charset="0"/>
                <a:cs typeface="Calibri" pitchFamily="34" charset="0"/>
              </a:defRPr>
            </a:lvl1pPr>
          </a:lstStyle>
          <a:p>
            <a:pPr lvl="0"/>
            <a:r>
              <a:rPr lang="en-US"/>
              <a:t>Click to edit Master text styles</a:t>
            </a:r>
          </a:p>
        </p:txBody>
      </p:sp>
      <p:sp>
        <p:nvSpPr>
          <p:cNvPr id="10" name="Title 1"/>
          <p:cNvSpPr>
            <a:spLocks noGrp="1"/>
          </p:cNvSpPr>
          <p:nvPr>
            <p:ph type="title" hasCustomPrompt="1"/>
          </p:nvPr>
        </p:nvSpPr>
        <p:spPr>
          <a:xfrm>
            <a:off x="554183" y="134471"/>
            <a:ext cx="11083636" cy="609600"/>
          </a:xfrm>
          <a:prstGeom prst="rect">
            <a:avLst/>
          </a:prstGeom>
        </p:spPr>
        <p:txBody>
          <a:bodyPr lIns="0" tIns="0" rIns="0" bIns="0" anchor="b"/>
          <a:lstStyle>
            <a:lvl1pPr algn="l">
              <a:defRPr sz="2200" b="1" cap="none" baseline="0">
                <a:solidFill>
                  <a:srgbClr val="00A261"/>
                </a:solidFill>
              </a:defRPr>
            </a:lvl1pPr>
          </a:lstStyle>
          <a:p>
            <a:r>
              <a:rPr lang="en-US" dirty="0"/>
              <a:t>Click to edit Contents/Agenda slide title</a:t>
            </a:r>
          </a:p>
        </p:txBody>
      </p:sp>
    </p:spTree>
    <p:extLst>
      <p:ext uri="{BB962C8B-B14F-4D97-AF65-F5344CB8AC3E}">
        <p14:creationId xmlns:p14="http://schemas.microsoft.com/office/powerpoint/2010/main" val="2368376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54183" y="134471"/>
            <a:ext cx="11083636" cy="609600"/>
          </a:xfrm>
          <a:prstGeom prst="rect">
            <a:avLst/>
          </a:prstGeom>
        </p:spPr>
        <p:txBody>
          <a:bodyPr lIns="0" tIns="0" rIns="0" bIns="0" anchor="b"/>
          <a:lstStyle>
            <a:lvl1pPr algn="l">
              <a:defRPr sz="2200" b="1" cap="none" baseline="0">
                <a:solidFill>
                  <a:schemeClr val="accent6">
                    <a:lumMod val="50000"/>
                  </a:schemeClr>
                </a:solidFill>
              </a:defRPr>
            </a:lvl1pPr>
          </a:lstStyle>
          <a:p>
            <a:r>
              <a:rPr lang="en-US" dirty="0"/>
              <a:t>Click to edit Contents/Agenda slide title</a:t>
            </a:r>
          </a:p>
        </p:txBody>
      </p:sp>
    </p:spTree>
    <p:extLst>
      <p:ext uri="{BB962C8B-B14F-4D97-AF65-F5344CB8AC3E}">
        <p14:creationId xmlns:p14="http://schemas.microsoft.com/office/powerpoint/2010/main" val="1195168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0" y="0"/>
          <a:ext cx="192425" cy="140074"/>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242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554183" y="134471"/>
            <a:ext cx="11083636" cy="609600"/>
          </a:xfrm>
          <a:prstGeom prst="rect">
            <a:avLst/>
          </a:prstGeom>
        </p:spPr>
        <p:txBody>
          <a:bodyPr lIns="0" tIns="0" rIns="0" bIns="0" anchor="b"/>
          <a:lstStyle>
            <a:lvl1pPr algn="l">
              <a:defRPr sz="2200" b="1" cap="none" baseline="0">
                <a:solidFill>
                  <a:schemeClr val="accent6">
                    <a:lumMod val="50000"/>
                  </a:schemeClr>
                </a:solidFill>
              </a:defRPr>
            </a:lvl1pPr>
          </a:lstStyle>
          <a:p>
            <a:r>
              <a:rPr lang="en-US" dirty="0"/>
              <a:t>Click to edit Master slide title</a:t>
            </a:r>
          </a:p>
        </p:txBody>
      </p:sp>
      <p:sp>
        <p:nvSpPr>
          <p:cNvPr id="12" name="Text Placeholder 9"/>
          <p:cNvSpPr>
            <a:spLocks noGrp="1"/>
          </p:cNvSpPr>
          <p:nvPr>
            <p:ph type="body" sz="quarter" idx="10"/>
          </p:nvPr>
        </p:nvSpPr>
        <p:spPr>
          <a:xfrm>
            <a:off x="544429" y="1008531"/>
            <a:ext cx="11066047" cy="5325595"/>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9"/>
          <p:cNvSpPr>
            <a:spLocks noGrp="1"/>
          </p:cNvSpPr>
          <p:nvPr>
            <p:ph type="body" sz="quarter" idx="37" hasCustomPrompt="1"/>
          </p:nvPr>
        </p:nvSpPr>
        <p:spPr>
          <a:xfrm>
            <a:off x="554183" y="6446488"/>
            <a:ext cx="9973078" cy="386679"/>
          </a:xfrm>
          <a:prstGeom prst="rect">
            <a:avLst/>
          </a:prstGeom>
        </p:spPr>
        <p:txBody>
          <a:bodyPr lIns="0" tIns="0" rIns="0" bIns="0" anchor="b"/>
          <a:lstStyle>
            <a:lvl1pPr marL="0" indent="0">
              <a:buNone/>
              <a:defRPr sz="1000"/>
            </a:lvl1pPr>
          </a:lstStyle>
          <a:p>
            <a:r>
              <a:rPr lang="en-US" dirty="0"/>
              <a:t>Click to edit Master footer. This space is reserved for footnotes and sources only, and cannot be expanded beyond its current size.                                        Source: [Author/Publisher Name], [Report Name], [Year]</a:t>
            </a:r>
          </a:p>
        </p:txBody>
      </p:sp>
    </p:spTree>
    <p:extLst>
      <p:ext uri="{BB962C8B-B14F-4D97-AF65-F5344CB8AC3E}">
        <p14:creationId xmlns:p14="http://schemas.microsoft.com/office/powerpoint/2010/main" val="239189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0" y="0"/>
          <a:ext cx="192425" cy="140074"/>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242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554183" y="134471"/>
            <a:ext cx="11083636" cy="609600"/>
          </a:xfrm>
          <a:prstGeom prst="rect">
            <a:avLst/>
          </a:prstGeom>
        </p:spPr>
        <p:txBody>
          <a:bodyPr lIns="0" tIns="0" rIns="0" bIns="0" anchor="b"/>
          <a:lstStyle>
            <a:lvl1pPr algn="l">
              <a:defRPr sz="2200" b="1" cap="none" baseline="0">
                <a:solidFill>
                  <a:schemeClr val="accent6">
                    <a:lumMod val="50000"/>
                  </a:schemeClr>
                </a:solidFill>
              </a:defRPr>
            </a:lvl1pPr>
          </a:lstStyle>
          <a:p>
            <a:r>
              <a:rPr lang="en-US" dirty="0"/>
              <a:t>Click to edit Master slide title</a:t>
            </a:r>
          </a:p>
        </p:txBody>
      </p:sp>
      <p:sp>
        <p:nvSpPr>
          <p:cNvPr id="11" name="Text Placeholder 8"/>
          <p:cNvSpPr>
            <a:spLocks noGrp="1"/>
          </p:cNvSpPr>
          <p:nvPr>
            <p:ph type="body" sz="quarter" idx="13" hasCustomPrompt="1"/>
          </p:nvPr>
        </p:nvSpPr>
        <p:spPr>
          <a:xfrm>
            <a:off x="2660075" y="5672557"/>
            <a:ext cx="6982651" cy="660976"/>
          </a:xfrm>
          <a:prstGeom prst="roundRect">
            <a:avLst/>
          </a:prstGeom>
          <a:noFill/>
          <a:ln w="19050">
            <a:solidFill>
              <a:srgbClr val="00A261"/>
            </a:solidFill>
          </a:ln>
        </p:spPr>
        <p:txBody>
          <a:bodyPr lIns="82058" tIns="82058" rIns="82058" bIns="82058" anchor="ctr"/>
          <a:lstStyle>
            <a:lvl1pPr marL="0" indent="0" algn="ctr">
              <a:buNone/>
              <a:defRPr sz="1400" b="1" baseline="0"/>
            </a:lvl1pPr>
          </a:lstStyle>
          <a:p>
            <a:pPr lvl="0"/>
            <a:r>
              <a:rPr lang="en-US" dirty="0"/>
              <a:t>Click to edit Master takeaway/transition. DO NOT SIMPLY RESTATE TITLE OR SUBTITLE. Box always rests on bottom margin.</a:t>
            </a:r>
          </a:p>
        </p:txBody>
      </p:sp>
      <p:sp>
        <p:nvSpPr>
          <p:cNvPr id="9" name="Text Placeholder 9"/>
          <p:cNvSpPr>
            <a:spLocks noGrp="1"/>
          </p:cNvSpPr>
          <p:nvPr>
            <p:ph type="body" sz="quarter" idx="10"/>
          </p:nvPr>
        </p:nvSpPr>
        <p:spPr>
          <a:xfrm>
            <a:off x="554243" y="1008532"/>
            <a:ext cx="11066697" cy="4523567"/>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p:cNvSpPr>
            <a:spLocks noGrp="1"/>
          </p:cNvSpPr>
          <p:nvPr>
            <p:ph type="body" sz="quarter" idx="37" hasCustomPrompt="1"/>
          </p:nvPr>
        </p:nvSpPr>
        <p:spPr>
          <a:xfrm>
            <a:off x="554183" y="6446488"/>
            <a:ext cx="9973078" cy="386679"/>
          </a:xfrm>
          <a:prstGeom prst="rect">
            <a:avLst/>
          </a:prstGeom>
        </p:spPr>
        <p:txBody>
          <a:bodyPr lIns="0" tIns="0" rIns="0" bIns="0" anchor="b"/>
          <a:lstStyle>
            <a:lvl1pPr marL="0" indent="0">
              <a:buNone/>
              <a:defRPr sz="1000"/>
            </a:lvl1pPr>
          </a:lstStyle>
          <a:p>
            <a:r>
              <a:rPr lang="en-US" dirty="0"/>
              <a:t>Click to edit Master footer. This space is reserved for footnotes and sources only, and cannot be expanded beyond its current size.                                        Source: [Author/Publisher Name], [Report Name], [Year]</a:t>
            </a:r>
          </a:p>
        </p:txBody>
      </p:sp>
    </p:spTree>
    <p:extLst>
      <p:ext uri="{BB962C8B-B14F-4D97-AF65-F5344CB8AC3E}">
        <p14:creationId xmlns:p14="http://schemas.microsoft.com/office/powerpoint/2010/main" val="3226856540"/>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Deliverable Contents/Agenda">
    <p:spTree>
      <p:nvGrpSpPr>
        <p:cNvPr id="1" name=""/>
        <p:cNvGrpSpPr/>
        <p:nvPr/>
      </p:nvGrpSpPr>
      <p:grpSpPr>
        <a:xfrm>
          <a:off x="0" y="0"/>
          <a:ext cx="0" cy="0"/>
          <a:chOff x="0" y="0"/>
          <a:chExt cx="0" cy="0"/>
        </a:xfrm>
      </p:grpSpPr>
      <p:graphicFrame>
        <p:nvGraphicFramePr>
          <p:cNvPr id="20" name="Object 19" hidden="1"/>
          <p:cNvGraphicFramePr>
            <a:graphicFrameLocks/>
          </p:cNvGraphicFramePr>
          <p:nvPr>
            <p:custDataLst>
              <p:tags r:id="rId1"/>
            </p:custDataLst>
          </p:nvPr>
        </p:nvGraphicFramePr>
        <p:xfrm>
          <a:off x="2" y="0"/>
          <a:ext cx="180917" cy="143442"/>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0"/>
                        <a:ext cx="180917" cy="143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martArt Placeholder 18"/>
          <p:cNvSpPr>
            <a:spLocks noGrp="1"/>
          </p:cNvSpPr>
          <p:nvPr>
            <p:ph type="dgm" sz="quarter" idx="20" hasCustomPrompt="1"/>
          </p:nvPr>
        </p:nvSpPr>
        <p:spPr>
          <a:xfrm>
            <a:off x="554183" y="1008558"/>
            <a:ext cx="11064394" cy="826231"/>
          </a:xfrm>
          <a:prstGeom prst="roundRect">
            <a:avLst/>
          </a:prstGeom>
          <a:solidFill>
            <a:srgbClr val="00A261"/>
          </a:solidFill>
        </p:spPr>
        <p:txBody>
          <a:bodyPr lIns="82058" tIns="41029" rIns="82058" bIns="41029"/>
          <a:lstStyle>
            <a:lvl1pPr>
              <a:buNone/>
              <a:defRPr>
                <a:solidFill>
                  <a:schemeClr val="accent1"/>
                </a:solidFill>
              </a:defRPr>
            </a:lvl1pPr>
          </a:lstStyle>
          <a:p>
            <a:r>
              <a:rPr lang="en-US" dirty="0"/>
              <a:t>`</a:t>
            </a:r>
          </a:p>
        </p:txBody>
      </p:sp>
      <p:sp>
        <p:nvSpPr>
          <p:cNvPr id="11" name="Text Placeholder 13"/>
          <p:cNvSpPr>
            <a:spLocks noGrp="1"/>
          </p:cNvSpPr>
          <p:nvPr>
            <p:ph type="body" sz="quarter" idx="13" hasCustomPrompt="1"/>
          </p:nvPr>
        </p:nvSpPr>
        <p:spPr>
          <a:xfrm>
            <a:off x="775914" y="1008565"/>
            <a:ext cx="9199317"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a:t>Click to edit Master section I</a:t>
            </a:r>
          </a:p>
        </p:txBody>
      </p:sp>
      <p:sp>
        <p:nvSpPr>
          <p:cNvPr id="12" name="Text Placeholder 15"/>
          <p:cNvSpPr>
            <a:spLocks noGrp="1"/>
          </p:cNvSpPr>
          <p:nvPr>
            <p:ph type="body" sz="quarter" idx="14" hasCustomPrompt="1"/>
          </p:nvPr>
        </p:nvSpPr>
        <p:spPr>
          <a:xfrm>
            <a:off x="775914" y="1815388"/>
            <a:ext cx="9196196"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a:t>Click to edit Master section II</a:t>
            </a:r>
          </a:p>
        </p:txBody>
      </p:sp>
      <p:sp>
        <p:nvSpPr>
          <p:cNvPr id="13" name="Text Placeholder 17"/>
          <p:cNvSpPr>
            <a:spLocks noGrp="1"/>
          </p:cNvSpPr>
          <p:nvPr>
            <p:ph type="body" sz="quarter" idx="15" hasCustomPrompt="1"/>
          </p:nvPr>
        </p:nvSpPr>
        <p:spPr>
          <a:xfrm>
            <a:off x="775914" y="2622212"/>
            <a:ext cx="9196196"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a:t>Click to edit Master section III, etc.</a:t>
            </a:r>
          </a:p>
        </p:txBody>
      </p:sp>
      <p:sp>
        <p:nvSpPr>
          <p:cNvPr id="14" name="Text Placeholder 19"/>
          <p:cNvSpPr>
            <a:spLocks noGrp="1"/>
          </p:cNvSpPr>
          <p:nvPr>
            <p:ph type="body" sz="quarter" idx="16" hasCustomPrompt="1"/>
          </p:nvPr>
        </p:nvSpPr>
        <p:spPr>
          <a:xfrm>
            <a:off x="775914" y="3429036"/>
            <a:ext cx="9196196"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a:t>Click to edit – once completed, copy and paste slide as needed</a:t>
            </a:r>
          </a:p>
        </p:txBody>
      </p:sp>
      <p:sp>
        <p:nvSpPr>
          <p:cNvPr id="15" name="Text Placeholder 19"/>
          <p:cNvSpPr>
            <a:spLocks noGrp="1"/>
          </p:cNvSpPr>
          <p:nvPr>
            <p:ph type="body" sz="quarter" idx="18" hasCustomPrompt="1"/>
          </p:nvPr>
        </p:nvSpPr>
        <p:spPr>
          <a:xfrm>
            <a:off x="775914" y="4235859"/>
            <a:ext cx="9196196"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a:t>Click to edit – move gray box down to next section, adjust font accordingly</a:t>
            </a:r>
          </a:p>
        </p:txBody>
      </p:sp>
      <p:sp>
        <p:nvSpPr>
          <p:cNvPr id="16" name="Text Placeholder 19"/>
          <p:cNvSpPr>
            <a:spLocks noGrp="1"/>
          </p:cNvSpPr>
          <p:nvPr>
            <p:ph type="body" sz="quarter" idx="19"/>
          </p:nvPr>
        </p:nvSpPr>
        <p:spPr>
          <a:xfrm>
            <a:off x="775914" y="5042683"/>
            <a:ext cx="9196196" cy="806824"/>
          </a:xfrm>
          <a:prstGeom prst="roundRect">
            <a:avLst/>
          </a:prstGeom>
        </p:spPr>
        <p:txBody>
          <a:bodyPr lIns="82058" tIns="41029" rIns="82058" bIns="41029" anchor="ctr">
            <a:normAutofit/>
          </a:bodyPr>
          <a:lstStyle>
            <a:lvl1pPr>
              <a:buNone/>
              <a:defRPr sz="1400" baseline="0">
                <a:latin typeface="Calibri" pitchFamily="34" charset="0"/>
                <a:cs typeface="Calibri" pitchFamily="34" charset="0"/>
              </a:defRPr>
            </a:lvl1pPr>
          </a:lstStyle>
          <a:p>
            <a:pPr lvl="0"/>
            <a:r>
              <a:rPr lang="en-US" dirty="0"/>
              <a:t>Click to edit Master text styles</a:t>
            </a:r>
          </a:p>
        </p:txBody>
      </p:sp>
      <p:sp>
        <p:nvSpPr>
          <p:cNvPr id="10" name="Title 1"/>
          <p:cNvSpPr>
            <a:spLocks noGrp="1"/>
          </p:cNvSpPr>
          <p:nvPr>
            <p:ph type="title" hasCustomPrompt="1"/>
          </p:nvPr>
        </p:nvSpPr>
        <p:spPr>
          <a:xfrm>
            <a:off x="554183" y="134471"/>
            <a:ext cx="11083636" cy="609600"/>
          </a:xfrm>
          <a:prstGeom prst="rect">
            <a:avLst/>
          </a:prstGeom>
        </p:spPr>
        <p:txBody>
          <a:bodyPr lIns="0" tIns="0" rIns="0" bIns="0" anchor="b"/>
          <a:lstStyle>
            <a:lvl1pPr algn="l">
              <a:defRPr sz="2200" b="1" cap="none" baseline="0">
                <a:solidFill>
                  <a:schemeClr val="accent6">
                    <a:lumMod val="50000"/>
                  </a:schemeClr>
                </a:solidFill>
              </a:defRPr>
            </a:lvl1pPr>
          </a:lstStyle>
          <a:p>
            <a:r>
              <a:rPr lang="en-US" dirty="0"/>
              <a:t>Click to edit Contents/Agenda slide title</a:t>
            </a:r>
          </a:p>
        </p:txBody>
      </p:sp>
    </p:spTree>
    <p:extLst>
      <p:ext uri="{BB962C8B-B14F-4D97-AF65-F5344CB8AC3E}">
        <p14:creationId xmlns:p14="http://schemas.microsoft.com/office/powerpoint/2010/main" val="3279435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54183" y="134471"/>
            <a:ext cx="11083636" cy="609600"/>
          </a:xfrm>
          <a:prstGeom prst="rect">
            <a:avLst/>
          </a:prstGeom>
        </p:spPr>
        <p:txBody>
          <a:bodyPr lIns="0" tIns="0" rIns="0" bIns="0" anchor="b"/>
          <a:lstStyle>
            <a:lvl1pPr algn="l">
              <a:defRPr sz="2200" b="1" cap="none" baseline="0">
                <a:solidFill>
                  <a:schemeClr val="accent6">
                    <a:lumMod val="50000"/>
                  </a:schemeClr>
                </a:solidFill>
              </a:defRPr>
            </a:lvl1pPr>
          </a:lstStyle>
          <a:p>
            <a:r>
              <a:rPr lang="en-US" dirty="0"/>
              <a:t>Click to edit Contents/Agenda slide title</a:t>
            </a:r>
          </a:p>
        </p:txBody>
      </p:sp>
    </p:spTree>
    <p:extLst>
      <p:ext uri="{BB962C8B-B14F-4D97-AF65-F5344CB8AC3E}">
        <p14:creationId xmlns:p14="http://schemas.microsoft.com/office/powerpoint/2010/main" val="304770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I"/>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p:cNvSpPr>
            <a:spLocks noGrp="1"/>
          </p:cNvSpPr>
          <p:nvPr>
            <p:ph type="dt" sz="half" idx="10"/>
          </p:nvPr>
        </p:nvSpPr>
        <p:spPr/>
        <p:txBody>
          <a:bodyPr/>
          <a:lstStyle/>
          <a:p>
            <a:endParaRPr lang="fr-CI"/>
          </a:p>
        </p:txBody>
      </p:sp>
      <p:sp>
        <p:nvSpPr>
          <p:cNvPr id="5" name="Espace réservé du pied de page 4"/>
          <p:cNvSpPr>
            <a:spLocks noGrp="1"/>
          </p:cNvSpPr>
          <p:nvPr>
            <p:ph type="ftr" sz="quarter" idx="11"/>
          </p:nvPr>
        </p:nvSpPr>
        <p:spPr/>
        <p:txBody>
          <a:bodyPr/>
          <a:lstStyle/>
          <a:p>
            <a:endParaRPr lang="fr-CI"/>
          </a:p>
        </p:txBody>
      </p:sp>
      <p:sp>
        <p:nvSpPr>
          <p:cNvPr id="6" name="Espace réservé du numéro de diapositive 5"/>
          <p:cNvSpPr>
            <a:spLocks noGrp="1"/>
          </p:cNvSpPr>
          <p:nvPr>
            <p:ph type="sldNum" sz="quarter" idx="12"/>
          </p:nvPr>
        </p:nvSpPr>
        <p:spPr/>
        <p:txBody>
          <a:bodyPr/>
          <a:lstStyle/>
          <a:p>
            <a:fld id="{EC1E3AFC-56C9-451D-808E-B8794BFA4C42}" type="slidenum">
              <a:rPr lang="fr-CI" smtClean="0"/>
              <a:t>‹#›</a:t>
            </a:fld>
            <a:endParaRPr lang="fr-CI"/>
          </a:p>
        </p:txBody>
      </p:sp>
    </p:spTree>
    <p:extLst>
      <p:ext uri="{BB962C8B-B14F-4D97-AF65-F5344CB8AC3E}">
        <p14:creationId xmlns:p14="http://schemas.microsoft.com/office/powerpoint/2010/main" val="1351254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5280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374402" y="376757"/>
            <a:ext cx="10972800" cy="994318"/>
          </a:xfrm>
          <a:prstGeom prst="rect">
            <a:avLst/>
          </a:prstGeom>
        </p:spPr>
        <p:txBody>
          <a:bodyPr anchor="t">
            <a:normAutofit/>
          </a:bodyPr>
          <a:lstStyle>
            <a:lvl1pPr algn="l">
              <a:defRPr sz="1900" b="1" i="0">
                <a:solidFill>
                  <a:srgbClr val="00293D"/>
                </a:solidFill>
                <a:latin typeface="Arial"/>
                <a:cs typeface="Arial"/>
              </a:defRPr>
            </a:lvl1pPr>
          </a:lstStyle>
          <a:p>
            <a:r>
              <a:rPr lang="en-US" dirty="0"/>
              <a:t>Click to edit Master title style</a:t>
            </a:r>
          </a:p>
        </p:txBody>
      </p:sp>
      <p:sp>
        <p:nvSpPr>
          <p:cNvPr id="8" name="Content Placeholder 2"/>
          <p:cNvSpPr>
            <a:spLocks noGrp="1"/>
          </p:cNvSpPr>
          <p:nvPr>
            <p:ph idx="1"/>
          </p:nvPr>
        </p:nvSpPr>
        <p:spPr>
          <a:xfrm>
            <a:off x="374402" y="1455165"/>
            <a:ext cx="10972800" cy="1092607"/>
          </a:xfrm>
          <a:prstGeom prst="rect">
            <a:avLst/>
          </a:prstGeom>
        </p:spPr>
        <p:txBody>
          <a:bodyPr/>
          <a:lstStyle>
            <a:lvl1pPr>
              <a:spcBef>
                <a:spcPts val="0"/>
              </a:spcBef>
              <a:spcAft>
                <a:spcPts val="1200"/>
              </a:spcAft>
              <a:buNone/>
              <a:defRPr sz="1900">
                <a:solidFill>
                  <a:srgbClr val="00293D"/>
                </a:solidFill>
                <a:latin typeface="Arial"/>
                <a:cs typeface="Arial"/>
              </a:defRPr>
            </a:lvl1pPr>
            <a:lvl2pPr marL="0" indent="0">
              <a:spcBef>
                <a:spcPts val="0"/>
              </a:spcBef>
              <a:spcAft>
                <a:spcPts val="1200"/>
              </a:spcAft>
              <a:buNone/>
              <a:defRPr sz="1600">
                <a:solidFill>
                  <a:schemeClr val="bg1">
                    <a:lumMod val="50000"/>
                  </a:schemeClr>
                </a:solidFill>
                <a:latin typeface="Arial"/>
                <a:cs typeface="Arial"/>
              </a:defRPr>
            </a:lvl2pPr>
            <a:lvl3pPr marL="0" indent="0">
              <a:spcBef>
                <a:spcPts val="0"/>
              </a:spcBef>
              <a:spcAft>
                <a:spcPts val="1200"/>
              </a:spcAft>
              <a:buNone/>
              <a:defRPr sz="1600">
                <a:solidFill>
                  <a:srgbClr val="7F7F7F"/>
                </a:solidFill>
                <a:latin typeface="Arial"/>
                <a:cs typeface="Arial"/>
              </a:defRPr>
            </a:lvl3pPr>
            <a:lvl4pPr marL="0" indent="0">
              <a:buNone/>
              <a:defRPr sz="1600">
                <a:solidFill>
                  <a:srgbClr val="7F7F7F"/>
                </a:solidFill>
                <a:latin typeface="Arial"/>
                <a:cs typeface="Arial"/>
              </a:defRPr>
            </a:lvl4pPr>
            <a:lvl5pPr marL="0" indent="0">
              <a:buNone/>
              <a:defRPr sz="1600">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p:cNvSpPr/>
          <p:nvPr userDrawn="1"/>
        </p:nvSpPr>
        <p:spPr>
          <a:xfrm>
            <a:off x="0" y="46"/>
            <a:ext cx="12216384" cy="50805"/>
          </a:xfrm>
          <a:prstGeom prst="rect">
            <a:avLst/>
          </a:prstGeom>
          <a:solidFill>
            <a:srgbClr val="FFB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93"/>
            <a:endParaRPr lang="en-US" sz="1600" dirty="0">
              <a:solidFill>
                <a:srgbClr val="FFFFFF"/>
              </a:solidFill>
              <a:latin typeface="Arial"/>
            </a:endParaRPr>
          </a:p>
        </p:txBody>
      </p:sp>
      <p:sp>
        <p:nvSpPr>
          <p:cNvPr id="16" name="Rectangle 15"/>
          <p:cNvSpPr/>
          <p:nvPr userDrawn="1"/>
        </p:nvSpPr>
        <p:spPr>
          <a:xfrm>
            <a:off x="485444" y="33868"/>
            <a:ext cx="158049" cy="152400"/>
          </a:xfrm>
          <a:prstGeom prst="rect">
            <a:avLst/>
          </a:prstGeom>
          <a:solidFill>
            <a:srgbClr val="FFB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93"/>
            <a:endParaRPr lang="en-US" sz="1600" dirty="0">
              <a:solidFill>
                <a:srgbClr val="FFFFFF"/>
              </a:solidFill>
              <a:latin typeface="Arial"/>
            </a:endParaRPr>
          </a:p>
        </p:txBody>
      </p:sp>
      <p:pic>
        <p:nvPicPr>
          <p:cNvPr id="10" name="Picture 9" descr="OHI_logo.png"/>
          <p:cNvPicPr>
            <a:picLocks noChangeAspect="1"/>
          </p:cNvPicPr>
          <p:nvPr userDrawn="1"/>
        </p:nvPicPr>
        <p:blipFill>
          <a:blip r:embed="rId2"/>
          <a:stretch>
            <a:fillRect/>
          </a:stretch>
        </p:blipFill>
        <p:spPr bwMode="gray">
          <a:xfrm>
            <a:off x="10654323" y="6282306"/>
            <a:ext cx="636971" cy="516388"/>
          </a:xfrm>
          <a:prstGeom prst="rect">
            <a:avLst/>
          </a:prstGeom>
        </p:spPr>
      </p:pic>
    </p:spTree>
    <p:extLst>
      <p:ext uri="{BB962C8B-B14F-4D97-AF65-F5344CB8AC3E}">
        <p14:creationId xmlns:p14="http://schemas.microsoft.com/office/powerpoint/2010/main" val="400794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I"/>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CI"/>
          </a:p>
        </p:txBody>
      </p:sp>
      <p:sp>
        <p:nvSpPr>
          <p:cNvPr id="5" name="Espace réservé du pied de page 4"/>
          <p:cNvSpPr>
            <a:spLocks noGrp="1"/>
          </p:cNvSpPr>
          <p:nvPr>
            <p:ph type="ftr" sz="quarter" idx="11"/>
          </p:nvPr>
        </p:nvSpPr>
        <p:spPr/>
        <p:txBody>
          <a:bodyPr/>
          <a:lstStyle/>
          <a:p>
            <a:endParaRPr lang="fr-CI"/>
          </a:p>
        </p:txBody>
      </p:sp>
      <p:sp>
        <p:nvSpPr>
          <p:cNvPr id="6" name="Espace réservé du numéro de diapositive 5"/>
          <p:cNvSpPr>
            <a:spLocks noGrp="1"/>
          </p:cNvSpPr>
          <p:nvPr>
            <p:ph type="sldNum" sz="quarter" idx="12"/>
          </p:nvPr>
        </p:nvSpPr>
        <p:spPr/>
        <p:txBody>
          <a:bodyPr/>
          <a:lstStyle/>
          <a:p>
            <a:fld id="{EC1E3AFC-56C9-451D-808E-B8794BFA4C42}" type="slidenum">
              <a:rPr lang="fr-CI" smtClean="0"/>
              <a:t>‹#›</a:t>
            </a:fld>
            <a:endParaRPr lang="fr-CI"/>
          </a:p>
        </p:txBody>
      </p:sp>
    </p:spTree>
    <p:extLst>
      <p:ext uri="{BB962C8B-B14F-4D97-AF65-F5344CB8AC3E}">
        <p14:creationId xmlns:p14="http://schemas.microsoft.com/office/powerpoint/2010/main" val="177740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I"/>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5" name="Espace réservé de la date 4"/>
          <p:cNvSpPr>
            <a:spLocks noGrp="1"/>
          </p:cNvSpPr>
          <p:nvPr>
            <p:ph type="dt" sz="half" idx="10"/>
          </p:nvPr>
        </p:nvSpPr>
        <p:spPr/>
        <p:txBody>
          <a:bodyPr/>
          <a:lstStyle/>
          <a:p>
            <a:endParaRPr lang="fr-CI"/>
          </a:p>
        </p:txBody>
      </p:sp>
      <p:sp>
        <p:nvSpPr>
          <p:cNvPr id="6" name="Espace réservé du pied de page 5"/>
          <p:cNvSpPr>
            <a:spLocks noGrp="1"/>
          </p:cNvSpPr>
          <p:nvPr>
            <p:ph type="ftr" sz="quarter" idx="11"/>
          </p:nvPr>
        </p:nvSpPr>
        <p:spPr/>
        <p:txBody>
          <a:bodyPr/>
          <a:lstStyle/>
          <a:p>
            <a:endParaRPr lang="fr-CI"/>
          </a:p>
        </p:txBody>
      </p:sp>
      <p:sp>
        <p:nvSpPr>
          <p:cNvPr id="7" name="Espace réservé du numéro de diapositive 6"/>
          <p:cNvSpPr>
            <a:spLocks noGrp="1"/>
          </p:cNvSpPr>
          <p:nvPr>
            <p:ph type="sldNum" sz="quarter" idx="12"/>
          </p:nvPr>
        </p:nvSpPr>
        <p:spPr/>
        <p:txBody>
          <a:bodyPr/>
          <a:lstStyle/>
          <a:p>
            <a:fld id="{EC1E3AFC-56C9-451D-808E-B8794BFA4C42}" type="slidenum">
              <a:rPr lang="fr-CI" smtClean="0"/>
              <a:t>‹#›</a:t>
            </a:fld>
            <a:endParaRPr lang="fr-CI"/>
          </a:p>
        </p:txBody>
      </p:sp>
    </p:spTree>
    <p:extLst>
      <p:ext uri="{BB962C8B-B14F-4D97-AF65-F5344CB8AC3E}">
        <p14:creationId xmlns:p14="http://schemas.microsoft.com/office/powerpoint/2010/main" val="156805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I"/>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7" name="Espace réservé de la date 6"/>
          <p:cNvSpPr>
            <a:spLocks noGrp="1"/>
          </p:cNvSpPr>
          <p:nvPr>
            <p:ph type="dt" sz="half" idx="10"/>
          </p:nvPr>
        </p:nvSpPr>
        <p:spPr/>
        <p:txBody>
          <a:bodyPr/>
          <a:lstStyle/>
          <a:p>
            <a:endParaRPr lang="fr-CI"/>
          </a:p>
        </p:txBody>
      </p:sp>
      <p:sp>
        <p:nvSpPr>
          <p:cNvPr id="8" name="Espace réservé du pied de page 7"/>
          <p:cNvSpPr>
            <a:spLocks noGrp="1"/>
          </p:cNvSpPr>
          <p:nvPr>
            <p:ph type="ftr" sz="quarter" idx="11"/>
          </p:nvPr>
        </p:nvSpPr>
        <p:spPr/>
        <p:txBody>
          <a:bodyPr/>
          <a:lstStyle/>
          <a:p>
            <a:endParaRPr lang="fr-CI"/>
          </a:p>
        </p:txBody>
      </p:sp>
      <p:sp>
        <p:nvSpPr>
          <p:cNvPr id="9" name="Espace réservé du numéro de diapositive 8"/>
          <p:cNvSpPr>
            <a:spLocks noGrp="1"/>
          </p:cNvSpPr>
          <p:nvPr>
            <p:ph type="sldNum" sz="quarter" idx="12"/>
          </p:nvPr>
        </p:nvSpPr>
        <p:spPr/>
        <p:txBody>
          <a:bodyPr/>
          <a:lstStyle/>
          <a:p>
            <a:fld id="{EC1E3AFC-56C9-451D-808E-B8794BFA4C42}" type="slidenum">
              <a:rPr lang="fr-CI" smtClean="0"/>
              <a:t>‹#›</a:t>
            </a:fld>
            <a:endParaRPr lang="fr-CI"/>
          </a:p>
        </p:txBody>
      </p:sp>
    </p:spTree>
    <p:extLst>
      <p:ext uri="{BB962C8B-B14F-4D97-AF65-F5344CB8AC3E}">
        <p14:creationId xmlns:p14="http://schemas.microsoft.com/office/powerpoint/2010/main" val="327750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I"/>
          </a:p>
        </p:txBody>
      </p:sp>
      <p:sp>
        <p:nvSpPr>
          <p:cNvPr id="3" name="Espace réservé de la date 2"/>
          <p:cNvSpPr>
            <a:spLocks noGrp="1"/>
          </p:cNvSpPr>
          <p:nvPr>
            <p:ph type="dt" sz="half" idx="10"/>
          </p:nvPr>
        </p:nvSpPr>
        <p:spPr/>
        <p:txBody>
          <a:bodyPr/>
          <a:lstStyle/>
          <a:p>
            <a:endParaRPr lang="fr-CI"/>
          </a:p>
        </p:txBody>
      </p:sp>
      <p:sp>
        <p:nvSpPr>
          <p:cNvPr id="4" name="Espace réservé du pied de page 3"/>
          <p:cNvSpPr>
            <a:spLocks noGrp="1"/>
          </p:cNvSpPr>
          <p:nvPr>
            <p:ph type="ftr" sz="quarter" idx="11"/>
          </p:nvPr>
        </p:nvSpPr>
        <p:spPr/>
        <p:txBody>
          <a:bodyPr/>
          <a:lstStyle/>
          <a:p>
            <a:endParaRPr lang="fr-CI"/>
          </a:p>
        </p:txBody>
      </p:sp>
      <p:sp>
        <p:nvSpPr>
          <p:cNvPr id="5" name="Espace réservé du numéro de diapositive 4"/>
          <p:cNvSpPr>
            <a:spLocks noGrp="1"/>
          </p:cNvSpPr>
          <p:nvPr>
            <p:ph type="sldNum" sz="quarter" idx="12"/>
          </p:nvPr>
        </p:nvSpPr>
        <p:spPr/>
        <p:txBody>
          <a:bodyPr/>
          <a:lstStyle/>
          <a:p>
            <a:fld id="{EC1E3AFC-56C9-451D-808E-B8794BFA4C42}" type="slidenum">
              <a:rPr lang="fr-CI" smtClean="0"/>
              <a:t>‹#›</a:t>
            </a:fld>
            <a:endParaRPr lang="fr-CI"/>
          </a:p>
        </p:txBody>
      </p:sp>
    </p:spTree>
    <p:extLst>
      <p:ext uri="{BB962C8B-B14F-4D97-AF65-F5344CB8AC3E}">
        <p14:creationId xmlns:p14="http://schemas.microsoft.com/office/powerpoint/2010/main" val="132918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I"/>
          </a:p>
        </p:txBody>
      </p:sp>
      <p:sp>
        <p:nvSpPr>
          <p:cNvPr id="3" name="Espace réservé du pied de page 2"/>
          <p:cNvSpPr>
            <a:spLocks noGrp="1"/>
          </p:cNvSpPr>
          <p:nvPr>
            <p:ph type="ftr" sz="quarter" idx="11"/>
          </p:nvPr>
        </p:nvSpPr>
        <p:spPr/>
        <p:txBody>
          <a:bodyPr/>
          <a:lstStyle/>
          <a:p>
            <a:endParaRPr lang="fr-CI"/>
          </a:p>
        </p:txBody>
      </p:sp>
      <p:sp>
        <p:nvSpPr>
          <p:cNvPr id="4" name="Espace réservé du numéro de diapositive 3"/>
          <p:cNvSpPr>
            <a:spLocks noGrp="1"/>
          </p:cNvSpPr>
          <p:nvPr>
            <p:ph type="sldNum" sz="quarter" idx="12"/>
          </p:nvPr>
        </p:nvSpPr>
        <p:spPr/>
        <p:txBody>
          <a:bodyPr/>
          <a:lstStyle/>
          <a:p>
            <a:fld id="{EC1E3AFC-56C9-451D-808E-B8794BFA4C42}" type="slidenum">
              <a:rPr lang="fr-CI" smtClean="0"/>
              <a:t>‹#›</a:t>
            </a:fld>
            <a:endParaRPr lang="fr-CI"/>
          </a:p>
        </p:txBody>
      </p:sp>
    </p:spTree>
    <p:extLst>
      <p:ext uri="{BB962C8B-B14F-4D97-AF65-F5344CB8AC3E}">
        <p14:creationId xmlns:p14="http://schemas.microsoft.com/office/powerpoint/2010/main" val="95999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I"/>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CI"/>
          </a:p>
        </p:txBody>
      </p:sp>
      <p:sp>
        <p:nvSpPr>
          <p:cNvPr id="6" name="Espace réservé du pied de page 5"/>
          <p:cNvSpPr>
            <a:spLocks noGrp="1"/>
          </p:cNvSpPr>
          <p:nvPr>
            <p:ph type="ftr" sz="quarter" idx="11"/>
          </p:nvPr>
        </p:nvSpPr>
        <p:spPr/>
        <p:txBody>
          <a:bodyPr/>
          <a:lstStyle/>
          <a:p>
            <a:endParaRPr lang="fr-CI"/>
          </a:p>
        </p:txBody>
      </p:sp>
      <p:sp>
        <p:nvSpPr>
          <p:cNvPr id="7" name="Espace réservé du numéro de diapositive 6"/>
          <p:cNvSpPr>
            <a:spLocks noGrp="1"/>
          </p:cNvSpPr>
          <p:nvPr>
            <p:ph type="sldNum" sz="quarter" idx="12"/>
          </p:nvPr>
        </p:nvSpPr>
        <p:spPr/>
        <p:txBody>
          <a:bodyPr/>
          <a:lstStyle/>
          <a:p>
            <a:fld id="{EC1E3AFC-56C9-451D-808E-B8794BFA4C42}" type="slidenum">
              <a:rPr lang="fr-CI" smtClean="0"/>
              <a:t>‹#›</a:t>
            </a:fld>
            <a:endParaRPr lang="fr-CI"/>
          </a:p>
        </p:txBody>
      </p:sp>
    </p:spTree>
    <p:extLst>
      <p:ext uri="{BB962C8B-B14F-4D97-AF65-F5344CB8AC3E}">
        <p14:creationId xmlns:p14="http://schemas.microsoft.com/office/powerpoint/2010/main" val="370220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I"/>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I"/>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CI"/>
          </a:p>
        </p:txBody>
      </p:sp>
      <p:sp>
        <p:nvSpPr>
          <p:cNvPr id="6" name="Espace réservé du pied de page 5"/>
          <p:cNvSpPr>
            <a:spLocks noGrp="1"/>
          </p:cNvSpPr>
          <p:nvPr>
            <p:ph type="ftr" sz="quarter" idx="11"/>
          </p:nvPr>
        </p:nvSpPr>
        <p:spPr/>
        <p:txBody>
          <a:bodyPr/>
          <a:lstStyle/>
          <a:p>
            <a:endParaRPr lang="fr-CI"/>
          </a:p>
        </p:txBody>
      </p:sp>
      <p:sp>
        <p:nvSpPr>
          <p:cNvPr id="7" name="Espace réservé du numéro de diapositive 6"/>
          <p:cNvSpPr>
            <a:spLocks noGrp="1"/>
          </p:cNvSpPr>
          <p:nvPr>
            <p:ph type="sldNum" sz="quarter" idx="12"/>
          </p:nvPr>
        </p:nvSpPr>
        <p:spPr/>
        <p:txBody>
          <a:bodyPr/>
          <a:lstStyle/>
          <a:p>
            <a:fld id="{EC1E3AFC-56C9-451D-808E-B8794BFA4C42}" type="slidenum">
              <a:rPr lang="fr-CI" smtClean="0"/>
              <a:t>‹#›</a:t>
            </a:fld>
            <a:endParaRPr lang="fr-CI"/>
          </a:p>
        </p:txBody>
      </p:sp>
    </p:spTree>
    <p:extLst>
      <p:ext uri="{BB962C8B-B14F-4D97-AF65-F5344CB8AC3E}">
        <p14:creationId xmlns:p14="http://schemas.microsoft.com/office/powerpoint/2010/main" val="8271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3.xml"/><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18.xml"/><Relationship Id="rId7" Type="http://schemas.openxmlformats.org/officeDocument/2006/relationships/theme" Target="../theme/theme3.xml"/><Relationship Id="rId12" Type="http://schemas.openxmlformats.org/officeDocument/2006/relationships/image" Target="../media/image3.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4.jpeg"/><Relationship Id="rId5" Type="http://schemas.openxmlformats.org/officeDocument/2006/relationships/slideLayout" Target="../slideLayouts/slideLayout20.xml"/><Relationship Id="rId10" Type="http://schemas.openxmlformats.org/officeDocument/2006/relationships/image" Target="../media/image2.emf"/><Relationship Id="rId4" Type="http://schemas.openxmlformats.org/officeDocument/2006/relationships/slideLayout" Target="../slideLayouts/slideLayout19.xml"/><Relationship Id="rId9"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userDrawn="1">
            <p:custDataLst>
              <p:tags r:id="rId13"/>
            </p:custDataLst>
            <p:extLst>
              <p:ext uri="{D42A27DB-BD31-4B8C-83A1-F6EECF244321}">
                <p14:modId xmlns:p14="http://schemas.microsoft.com/office/powerpoint/2010/main" val="1287259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14" imgW="492" imgH="493" progId="TCLayout.ActiveDocument.1">
                  <p:embed/>
                </p:oleObj>
              </mc:Choice>
              <mc:Fallback>
                <p:oleObj name="Diapositive think-cell" r:id="rId14" imgW="492" imgH="493"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I"/>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I"/>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I"/>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E3AFC-56C9-451D-808E-B8794BFA4C42}" type="slidenum">
              <a:rPr lang="fr-CI" smtClean="0"/>
              <a:t>‹#›</a:t>
            </a:fld>
            <a:endParaRPr lang="fr-CI"/>
          </a:p>
        </p:txBody>
      </p:sp>
    </p:spTree>
    <p:extLst>
      <p:ext uri="{BB962C8B-B14F-4D97-AF65-F5344CB8AC3E}">
        <p14:creationId xmlns:p14="http://schemas.microsoft.com/office/powerpoint/2010/main" val="169912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6"/>
            </p:custDataLst>
          </p:nvPr>
        </p:nvGraphicFramePr>
        <p:xfrm>
          <a:off x="0" y="0"/>
          <a:ext cx="192425" cy="140074"/>
        </p:xfrm>
        <a:graphic>
          <a:graphicData uri="http://schemas.openxmlformats.org/presentationml/2006/ole">
            <mc:AlternateContent xmlns:mc="http://schemas.openxmlformats.org/markup-compatibility/2006">
              <mc:Choice xmlns:v="urn:schemas-microsoft-com:vml" Requires="v">
                <p:oleObj name="Diapositive think-cell" r:id="rId7" imgW="270" imgH="270" progId="TCLayout.ActiveDocument.1">
                  <p:embed/>
                </p:oleObj>
              </mc:Choice>
              <mc:Fallback>
                <p:oleObj name="Diapositive think-cell" r:id="rId7" imgW="270" imgH="270" progId="TCLayout.ActiveDocument.1">
                  <p:embed/>
                  <p:pic>
                    <p:nvPicPr>
                      <p:cNvPr id="12" name="Object 1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242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763495" y="5042629"/>
            <a:ext cx="2438373" cy="322726"/>
          </a:xfrm>
          <a:prstGeom prst="rect">
            <a:avLst/>
          </a:prstGeom>
          <a:noFill/>
        </p:spPr>
        <p:txBody>
          <a:bodyPr wrap="square" lIns="0" tIns="0" rIns="0" bIns="0" rtlCol="0">
            <a:noAutofit/>
          </a:bodyPr>
          <a:lstStyle/>
          <a:p>
            <a:pPr marL="207995" indent="-207995"/>
            <a:endParaRPr lang="en-US" sz="1400" dirty="0"/>
          </a:p>
        </p:txBody>
      </p:sp>
      <p:sp>
        <p:nvSpPr>
          <p:cNvPr id="9" name="Slide Number Placeholder 5"/>
          <p:cNvSpPr txBox="1">
            <a:spLocks/>
          </p:cNvSpPr>
          <p:nvPr/>
        </p:nvSpPr>
        <p:spPr>
          <a:xfrm>
            <a:off x="10728911" y="6425566"/>
            <a:ext cx="893332" cy="295239"/>
          </a:xfrm>
          <a:prstGeom prst="rect">
            <a:avLst/>
          </a:prstGeom>
        </p:spPr>
        <p:txBody>
          <a:bodyPr vert="horz" lIns="0" tIns="0" rIns="0" bIns="0"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rgbClr val="00A261"/>
                </a:solidFill>
                <a:effectLst/>
                <a:uLnTx/>
                <a:uFillTx/>
                <a:latin typeface="+mn-lt"/>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A261"/>
              </a:solidFill>
              <a:effectLst/>
              <a:uLnTx/>
              <a:uFillTx/>
              <a:latin typeface="+mn-lt"/>
              <a:ea typeface="+mn-ea"/>
              <a:cs typeface="+mn-cs"/>
            </a:endParaRPr>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358558" y="6370656"/>
            <a:ext cx="1057079" cy="457200"/>
          </a:xfrm>
          <a:prstGeom prst="rect">
            <a:avLst/>
          </a:prstGeom>
        </p:spPr>
      </p:pic>
      <p:cxnSp>
        <p:nvCxnSpPr>
          <p:cNvPr id="10" name="Straight Connector 9"/>
          <p:cNvCxnSpPr/>
          <p:nvPr userDrawn="1"/>
        </p:nvCxnSpPr>
        <p:spPr>
          <a:xfrm>
            <a:off x="0" y="876300"/>
            <a:ext cx="12188249" cy="0"/>
          </a:xfrm>
          <a:prstGeom prst="line">
            <a:avLst/>
          </a:prstGeom>
          <a:ln w="60325" cmpd="sng">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8249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l" defTabSz="914293" rtl="0" eaLnBrk="1" latinLnBrk="0" hangingPunct="1">
        <a:spcBef>
          <a:spcPct val="0"/>
        </a:spcBef>
        <a:buNone/>
        <a:defRPr sz="2300" b="1" kern="1200">
          <a:solidFill>
            <a:schemeClr val="tx2"/>
          </a:solidFill>
          <a:latin typeface="+mj-lt"/>
          <a:ea typeface="+mj-ea"/>
          <a:cs typeface="+mj-cs"/>
        </a:defRPr>
      </a:lvl1pPr>
    </p:titleStyle>
    <p:body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8"/>
            </p:custDataLst>
          </p:nvPr>
        </p:nvGraphicFramePr>
        <p:xfrm>
          <a:off x="0" y="0"/>
          <a:ext cx="192425" cy="140074"/>
        </p:xfrm>
        <a:graphic>
          <a:graphicData uri="http://schemas.openxmlformats.org/presentationml/2006/ole">
            <mc:AlternateContent xmlns:mc="http://schemas.openxmlformats.org/markup-compatibility/2006">
              <mc:Choice xmlns:v="urn:schemas-microsoft-com:vml" Requires="v">
                <p:oleObj name="Diapositive think-cell" r:id="rId9" imgW="360" imgH="360" progId="TCLayout.ActiveDocument.1">
                  <p:embed/>
                </p:oleObj>
              </mc:Choice>
              <mc:Fallback>
                <p:oleObj name="Diapositive think-cell" r:id="rId9" imgW="360" imgH="360" progId="TCLayout.ActiveDocument.1">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9242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PPT strip 7.jpg"/>
          <p:cNvPicPr>
            <a:picLocks noChangeAspect="1"/>
          </p:cNvPicPr>
          <p:nvPr/>
        </p:nvPicPr>
        <p:blipFill>
          <a:blip r:embed="rId11"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766511"/>
            <a:ext cx="12192000" cy="121024"/>
          </a:xfrm>
          <a:prstGeom prst="rect">
            <a:avLst/>
          </a:prstGeom>
        </p:spPr>
      </p:pic>
      <p:sp>
        <p:nvSpPr>
          <p:cNvPr id="6" name="TextBox 5"/>
          <p:cNvSpPr txBox="1"/>
          <p:nvPr/>
        </p:nvSpPr>
        <p:spPr>
          <a:xfrm>
            <a:off x="5763495" y="5042629"/>
            <a:ext cx="2438373" cy="322726"/>
          </a:xfrm>
          <a:prstGeom prst="rect">
            <a:avLst/>
          </a:prstGeom>
          <a:noFill/>
        </p:spPr>
        <p:txBody>
          <a:bodyPr wrap="square" lIns="0" tIns="0" rIns="0" bIns="0" rtlCol="0">
            <a:noAutofit/>
          </a:bodyPr>
          <a:lstStyle/>
          <a:p>
            <a:pPr marL="207995" indent="-207995" defTabSz="914293"/>
            <a:endParaRPr lang="en-US" sz="1400" dirty="0">
              <a:solidFill>
                <a:srgbClr val="000000"/>
              </a:solidFill>
            </a:endParaRPr>
          </a:p>
        </p:txBody>
      </p:sp>
      <p:sp>
        <p:nvSpPr>
          <p:cNvPr id="9" name="Slide Number Placeholder 5"/>
          <p:cNvSpPr txBox="1">
            <a:spLocks/>
          </p:cNvSpPr>
          <p:nvPr/>
        </p:nvSpPr>
        <p:spPr>
          <a:xfrm>
            <a:off x="10782779" y="6503020"/>
            <a:ext cx="893332" cy="295239"/>
          </a:xfrm>
          <a:prstGeom prst="rect">
            <a:avLst/>
          </a:prstGeom>
        </p:spPr>
        <p:txBody>
          <a:bodyPr vert="horz" lIns="0" tIns="0" rIns="0" bIns="0" rtlCol="0" anchor="ctr"/>
          <a:lstStyle>
            <a:lvl1pPr algn="r">
              <a:defRPr sz="1200">
                <a:solidFill>
                  <a:schemeClr val="tx1">
                    <a:tint val="75000"/>
                  </a:schemeClr>
                </a:solidFill>
              </a:defRPr>
            </a:lvl1pPr>
          </a:lstStyle>
          <a:p>
            <a:pPr defTabSz="914293">
              <a:defRPr/>
            </a:pPr>
            <a:fld id="{FA26E27B-9644-4D47-9CB9-4DAD21E549BD}" type="slidenum">
              <a:rPr lang="en-US" sz="900" smtClean="0">
                <a:solidFill>
                  <a:srgbClr val="00A261"/>
                </a:solidFill>
              </a:rPr>
              <a:pPr defTabSz="914293">
                <a:defRPr/>
              </a:pPr>
              <a:t>‹#›</a:t>
            </a:fld>
            <a:endParaRPr lang="en-US" sz="900" dirty="0">
              <a:solidFill>
                <a:srgbClr val="00A261"/>
              </a:solidFill>
            </a:endParaRPr>
          </a:p>
        </p:txBody>
      </p:sp>
      <p:pic>
        <p:nvPicPr>
          <p:cNvPr id="4" name="Picture 3"/>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0875754" y="6534345"/>
            <a:ext cx="537760" cy="232588"/>
          </a:xfrm>
          <a:prstGeom prst="rect">
            <a:avLst/>
          </a:prstGeom>
        </p:spPr>
      </p:pic>
    </p:spTree>
    <p:extLst>
      <p:ext uri="{BB962C8B-B14F-4D97-AF65-F5344CB8AC3E}">
        <p14:creationId xmlns:p14="http://schemas.microsoft.com/office/powerpoint/2010/main" val="411750242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ftr="0" dt="0"/>
  <p:txStyles>
    <p:titleStyle>
      <a:lvl1pPr algn="l" defTabSz="914293" rtl="0" eaLnBrk="1" latinLnBrk="0" hangingPunct="1">
        <a:spcBef>
          <a:spcPct val="0"/>
        </a:spcBef>
        <a:buNone/>
        <a:defRPr sz="2300" b="1" kern="1200">
          <a:solidFill>
            <a:schemeClr val="tx2"/>
          </a:solidFill>
          <a:latin typeface="+mj-lt"/>
          <a:ea typeface="+mj-ea"/>
          <a:cs typeface="+mj-cs"/>
        </a:defRPr>
      </a:lvl1pPr>
    </p:titleStyle>
    <p:body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3682C1F-00AF-4271-951F-AD215F21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62291" y="1219200"/>
            <a:ext cx="6858000" cy="4419600"/>
          </a:xfrm>
          <a:prstGeom prst="rect">
            <a:avLst/>
          </a:prstGeom>
          <a:ln>
            <a:noFill/>
          </a:ln>
        </p:spPr>
      </p:pic>
      <p:pic>
        <p:nvPicPr>
          <p:cNvPr id="23" name="Picture 22">
            <a:extLst>
              <a:ext uri="{FF2B5EF4-FFF2-40B4-BE49-F238E27FC236}">
                <a16:creationId xmlns:a16="http://schemas.microsoft.com/office/drawing/2014/main" id="{916069A9-AF42-4E97-AFB8-989C3E025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6858000"/>
          </a:xfrm>
          <a:prstGeom prst="rect">
            <a:avLst/>
          </a:prstGeom>
        </p:spPr>
      </p:pic>
      <p:sp>
        <p:nvSpPr>
          <p:cNvPr id="8" name="Title 1"/>
          <p:cNvSpPr txBox="1">
            <a:spLocks noGrp="1"/>
          </p:cNvSpPr>
          <p:nvPr>
            <p:ph type="title"/>
          </p:nvPr>
        </p:nvSpPr>
        <p:spPr>
          <a:xfrm>
            <a:off x="919891" y="1354997"/>
            <a:ext cx="5502424" cy="1972638"/>
          </a:xfrm>
        </p:spPr>
        <p:txBody>
          <a:bodyPr vert="horz" lIns="74295" tIns="37148" rIns="74295" bIns="37148"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400" b="1" dirty="0">
                <a:ln w="0"/>
                <a:solidFill>
                  <a:schemeClr val="tx1"/>
                </a:solidFill>
                <a:latin typeface="Arial" panose="020B0604020202020204" pitchFamily="34" charset="0"/>
                <a:cs typeface="Arial" panose="020B0604020202020204" pitchFamily="34" charset="0"/>
              </a:rPr>
              <a:t>Harnessing Technologies and Innovations for Agricultural Transformation: </a:t>
            </a:r>
            <a:br>
              <a:rPr lang="en-US" sz="4400" b="1" dirty="0">
                <a:ln w="0"/>
                <a:solidFill>
                  <a:schemeClr val="bg1"/>
                </a:solidFill>
                <a:latin typeface="Arial" panose="020B0604020202020204" pitchFamily="34" charset="0"/>
                <a:cs typeface="Arial" panose="020B0604020202020204" pitchFamily="34" charset="0"/>
              </a:rPr>
            </a:br>
            <a:br>
              <a:rPr lang="en-US" sz="4400" b="1" dirty="0">
                <a:ln w="0"/>
                <a:solidFill>
                  <a:schemeClr val="bg1"/>
                </a:solidFill>
                <a:latin typeface="Arial" panose="020B0604020202020204" pitchFamily="34" charset="0"/>
                <a:cs typeface="Arial" panose="020B0604020202020204" pitchFamily="34" charset="0"/>
              </a:rPr>
            </a:br>
            <a:br>
              <a:rPr lang="en-US" sz="4400" b="1" dirty="0">
                <a:ln w="0"/>
                <a:solidFill>
                  <a:schemeClr val="bg1"/>
                </a:solidFill>
                <a:latin typeface="Arial" panose="020B0604020202020204" pitchFamily="34" charset="0"/>
                <a:cs typeface="Arial" panose="020B0604020202020204" pitchFamily="34" charset="0"/>
              </a:rPr>
            </a:br>
            <a:br>
              <a:rPr lang="en-US" sz="4400" b="1" dirty="0">
                <a:ln w="0"/>
                <a:solidFill>
                  <a:schemeClr val="bg1"/>
                </a:solidFill>
                <a:latin typeface="Arial" panose="020B0604020202020204" pitchFamily="34" charset="0"/>
                <a:cs typeface="Arial" panose="020B0604020202020204" pitchFamily="34" charset="0"/>
              </a:rPr>
            </a:br>
            <a:endParaRPr lang="en-US" sz="4000" i="1" dirty="0">
              <a:ln w="0"/>
              <a:solidFill>
                <a:srgbClr val="FFF985"/>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EC1E3AFC-56C9-451D-808E-B8794BFA4C42}" type="slidenum">
              <a:rPr lang="fr-CI" smtClean="0">
                <a:solidFill>
                  <a:prstClr val="black">
                    <a:tint val="75000"/>
                  </a:prstClr>
                </a:solidFill>
              </a:rPr>
              <a:pPr/>
              <a:t>1</a:t>
            </a:fld>
            <a:endParaRPr lang="fr-CI">
              <a:solidFill>
                <a:prstClr val="black">
                  <a:tint val="75000"/>
                </a:prstClr>
              </a:solidFill>
            </a:endParaRPr>
          </a:p>
        </p:txBody>
      </p:sp>
      <p:sp>
        <p:nvSpPr>
          <p:cNvPr id="15" name="Title 1">
            <a:extLst>
              <a:ext uri="{FF2B5EF4-FFF2-40B4-BE49-F238E27FC236}">
                <a16:creationId xmlns:a16="http://schemas.microsoft.com/office/drawing/2014/main" id="{85D2BF7C-FA24-466D-8D91-CE5BF85B4EAC}"/>
              </a:ext>
            </a:extLst>
          </p:cNvPr>
          <p:cNvSpPr txBox="1">
            <a:spLocks/>
          </p:cNvSpPr>
          <p:nvPr/>
        </p:nvSpPr>
        <p:spPr>
          <a:xfrm>
            <a:off x="7772400" y="4682631"/>
            <a:ext cx="4419600" cy="1051560"/>
          </a:xfrm>
          <a:prstGeom prst="rect">
            <a:avLst/>
          </a:prstGeom>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400" b="1" dirty="0">
                <a:ln w="0"/>
                <a:solidFill>
                  <a:srgbClr val="C00000"/>
                </a:solidFill>
                <a:latin typeface="Arial" panose="020B0604020202020204" pitchFamily="34" charset="0"/>
                <a:cs typeface="Arial" panose="020B0604020202020204" pitchFamily="34" charset="0"/>
              </a:rPr>
              <a:t>Dr. Jonas N. CHIANU</a:t>
            </a:r>
          </a:p>
          <a:p>
            <a:pPr algn="ctr">
              <a:defRPr/>
            </a:pPr>
            <a:r>
              <a:rPr lang="en-US" sz="2000" i="1" dirty="0">
                <a:ln w="0"/>
                <a:solidFill>
                  <a:schemeClr val="tx1"/>
                </a:solidFill>
                <a:latin typeface="Arial" panose="020B0604020202020204" pitchFamily="34" charset="0"/>
                <a:cs typeface="Arial" panose="020B0604020202020204" pitchFamily="34" charset="0"/>
              </a:rPr>
              <a:t>Chief Agricultural Economist</a:t>
            </a:r>
          </a:p>
          <a:p>
            <a:pPr algn="ctr">
              <a:defRPr/>
            </a:pPr>
            <a:r>
              <a:rPr lang="en-US" sz="2000" b="1" dirty="0">
                <a:ln w="0"/>
                <a:solidFill>
                  <a:schemeClr val="tx1"/>
                </a:solidFill>
                <a:latin typeface="Arial" panose="020B0604020202020204" pitchFamily="34" charset="0"/>
                <a:cs typeface="Arial" panose="020B0604020202020204" pitchFamily="34" charset="0"/>
              </a:rPr>
              <a:t>African Development Bank, Abidjan, Cote d’Ivoire</a:t>
            </a:r>
          </a:p>
        </p:txBody>
      </p:sp>
      <p:sp>
        <p:nvSpPr>
          <p:cNvPr id="4" name="Rectangle 3">
            <a:extLst>
              <a:ext uri="{FF2B5EF4-FFF2-40B4-BE49-F238E27FC236}">
                <a16:creationId xmlns:a16="http://schemas.microsoft.com/office/drawing/2014/main" id="{B69715AD-03C8-43E9-A1DA-42CBB0848FD0}"/>
              </a:ext>
            </a:extLst>
          </p:cNvPr>
          <p:cNvSpPr/>
          <p:nvPr/>
        </p:nvSpPr>
        <p:spPr>
          <a:xfrm>
            <a:off x="7907929" y="6566022"/>
            <a:ext cx="4148541" cy="261610"/>
          </a:xfrm>
          <a:prstGeom prst="rect">
            <a:avLst/>
          </a:prstGeom>
        </p:spPr>
        <p:txBody>
          <a:bodyPr wrap="square">
            <a:spAutoFit/>
          </a:bodyPr>
          <a:lstStyle/>
          <a:p>
            <a:pPr algn="ctr">
              <a:defRPr/>
            </a:pPr>
            <a:r>
              <a:rPr lang="en-US" sz="1100" b="1" dirty="0">
                <a:ln w="0"/>
                <a:solidFill>
                  <a:srgbClr val="067C33"/>
                </a:solidFill>
                <a:latin typeface="Arial" panose="020B0604020202020204" pitchFamily="34" charset="0"/>
                <a:cs typeface="Arial" panose="020B0604020202020204" pitchFamily="34" charset="0"/>
              </a:rPr>
              <a:t>Public Lecture, UNN 4 August. 2021</a:t>
            </a:r>
          </a:p>
        </p:txBody>
      </p:sp>
      <p:pic>
        <p:nvPicPr>
          <p:cNvPr id="5" name="Picture 4">
            <a:extLst>
              <a:ext uri="{FF2B5EF4-FFF2-40B4-BE49-F238E27FC236}">
                <a16:creationId xmlns:a16="http://schemas.microsoft.com/office/drawing/2014/main" id="{2635F3EA-C378-49A6-857F-DD02B0B2A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421" y="2476878"/>
            <a:ext cx="2142688" cy="1528255"/>
          </a:xfrm>
          <a:prstGeom prst="rect">
            <a:avLst/>
          </a:prstGeom>
        </p:spPr>
      </p:pic>
      <p:sp>
        <p:nvSpPr>
          <p:cNvPr id="24" name="Rectangle 23">
            <a:extLst>
              <a:ext uri="{FF2B5EF4-FFF2-40B4-BE49-F238E27FC236}">
                <a16:creationId xmlns:a16="http://schemas.microsoft.com/office/drawing/2014/main" id="{FB410683-4F51-4C1B-93C1-42E355259EE2}"/>
              </a:ext>
            </a:extLst>
          </p:cNvPr>
          <p:cNvSpPr/>
          <p:nvPr/>
        </p:nvSpPr>
        <p:spPr>
          <a:xfrm>
            <a:off x="656216" y="6302489"/>
            <a:ext cx="5766099" cy="461665"/>
          </a:xfrm>
          <a:prstGeom prst="rect">
            <a:avLst/>
          </a:prstGeom>
        </p:spPr>
        <p:txBody>
          <a:bodyPr wrap="square">
            <a:spAutoFit/>
          </a:bodyPr>
          <a:lstStyle/>
          <a:p>
            <a:pPr algn="ctr"/>
            <a:r>
              <a:rPr lang="en-US" sz="2400" b="1" i="1" dirty="0">
                <a:ln w="0"/>
                <a:solidFill>
                  <a:srgbClr val="067C33"/>
                </a:solidFill>
                <a:latin typeface="Arial" panose="020B0604020202020204" pitchFamily="34" charset="0"/>
                <a:cs typeface="Arial" panose="020B0604020202020204" pitchFamily="34" charset="0"/>
              </a:rPr>
              <a:t>What does Nigeria need to do right?</a:t>
            </a:r>
            <a:endParaRPr lang="fr-FR" sz="2400" b="1" dirty="0">
              <a:solidFill>
                <a:srgbClr val="067C33"/>
              </a:solidFill>
            </a:endParaRPr>
          </a:p>
        </p:txBody>
      </p:sp>
    </p:spTree>
    <p:extLst>
      <p:ext uri="{BB962C8B-B14F-4D97-AF65-F5344CB8AC3E}">
        <p14:creationId xmlns:p14="http://schemas.microsoft.com/office/powerpoint/2010/main" val="335141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0" y="715195"/>
            <a:ext cx="12023835" cy="5427609"/>
          </a:xfrm>
        </p:spPr>
        <p:txBody>
          <a:bodyPr>
            <a:noAutofit/>
          </a:bodyPr>
          <a:lstStyle/>
          <a:p>
            <a:pPr algn="just">
              <a:defRPr/>
            </a:pPr>
            <a:r>
              <a:rPr lang="en-US" sz="2500" dirty="0">
                <a:latin typeface="Arial" panose="020B0604020202020204" pitchFamily="34" charset="0"/>
                <a:cs typeface="Arial" panose="020B0604020202020204" pitchFamily="34" charset="0"/>
              </a:rPr>
              <a:t>Increased </a:t>
            </a:r>
            <a:r>
              <a:rPr lang="en-US" sz="2500" b="1" dirty="0">
                <a:latin typeface="Arial" panose="020B0604020202020204" pitchFamily="34" charset="0"/>
                <a:cs typeface="Arial" panose="020B0604020202020204" pitchFamily="34" charset="0"/>
              </a:rPr>
              <a:t>investment in targeted R&amp;D</a:t>
            </a:r>
            <a:r>
              <a:rPr lang="en-US" sz="2500" dirty="0">
                <a:latin typeface="Arial" panose="020B0604020202020204" pitchFamily="34" charset="0"/>
                <a:cs typeface="Arial" panose="020B0604020202020204" pitchFamily="34" charset="0"/>
              </a:rPr>
              <a:t> for the transformation of the FSs and in relevant and supportive policy options</a:t>
            </a:r>
          </a:p>
          <a:p>
            <a:pPr marL="0" indent="0" algn="just">
              <a:buNone/>
              <a:defRPr/>
            </a:pPr>
            <a:endParaRPr lang="en-US" sz="2500" dirty="0">
              <a:latin typeface="Arial" panose="020B0604020202020204" pitchFamily="34" charset="0"/>
              <a:cs typeface="Arial" panose="020B0604020202020204" pitchFamily="34" charset="0"/>
            </a:endParaRPr>
          </a:p>
          <a:p>
            <a:pPr algn="just">
              <a:defRPr/>
            </a:pPr>
            <a:r>
              <a:rPr lang="en-US" sz="2500" dirty="0">
                <a:latin typeface="Arial" panose="020B0604020202020204" pitchFamily="34" charset="0"/>
                <a:cs typeface="Arial" panose="020B0604020202020204" pitchFamily="34" charset="0"/>
              </a:rPr>
              <a:t>Investment in </a:t>
            </a:r>
            <a:r>
              <a:rPr lang="en-US" sz="2500" b="1" dirty="0">
                <a:latin typeface="Arial" panose="020B0604020202020204" pitchFamily="34" charset="0"/>
                <a:cs typeface="Arial" panose="020B0604020202020204" pitchFamily="34" charset="0"/>
              </a:rPr>
              <a:t>strong vocational training &amp; skills development at scale</a:t>
            </a:r>
            <a:r>
              <a:rPr lang="en-US" sz="2500" dirty="0">
                <a:latin typeface="Arial" panose="020B0604020202020204" pitchFamily="34" charset="0"/>
                <a:cs typeface="Arial" panose="020B0604020202020204" pitchFamily="34" charset="0"/>
              </a:rPr>
              <a:t> as well as in </a:t>
            </a:r>
            <a:r>
              <a:rPr lang="en-US" sz="2500" b="1" dirty="0">
                <a:latin typeface="Arial" panose="020B0604020202020204" pitchFamily="34" charset="0"/>
                <a:cs typeface="Arial" panose="020B0604020202020204" pitchFamily="34" charset="0"/>
              </a:rPr>
              <a:t>integrating the concept of FSs into teaching and curricula</a:t>
            </a:r>
            <a:r>
              <a:rPr lang="en-US" sz="2500" dirty="0">
                <a:latin typeface="Arial" panose="020B0604020202020204" pitchFamily="34" charset="0"/>
                <a:cs typeface="Arial" panose="020B0604020202020204" pitchFamily="34" charset="0"/>
              </a:rPr>
              <a:t>; </a:t>
            </a:r>
            <a:r>
              <a:rPr lang="en-US" sz="2500" b="1" dirty="0">
                <a:solidFill>
                  <a:srgbClr val="FF0000"/>
                </a:solidFill>
                <a:latin typeface="Arial" panose="020B0604020202020204" pitchFamily="34" charset="0"/>
                <a:cs typeface="Arial" panose="020B0604020202020204" pitchFamily="34" charset="0"/>
              </a:rPr>
              <a:t>crucial to harness Nigeria’s youth dividend</a:t>
            </a:r>
            <a:r>
              <a:rPr lang="en-US" sz="2500" dirty="0">
                <a:latin typeface="Arial" panose="020B0604020202020204" pitchFamily="34" charset="0"/>
                <a:cs typeface="Arial" panose="020B0604020202020204" pitchFamily="34" charset="0"/>
              </a:rPr>
              <a:t> and </a:t>
            </a:r>
            <a:r>
              <a:rPr lang="en-US" sz="2500" b="1" dirty="0">
                <a:solidFill>
                  <a:srgbClr val="FF0000"/>
                </a:solidFill>
                <a:latin typeface="Arial" panose="020B0604020202020204" pitchFamily="34" charset="0"/>
                <a:cs typeface="Arial" panose="020B0604020202020204" pitchFamily="34" charset="0"/>
              </a:rPr>
              <a:t>ensure the next generation of Nigerian researchers has deep understanding</a:t>
            </a:r>
            <a:r>
              <a:rPr lang="en-US" sz="2500" dirty="0">
                <a:solidFill>
                  <a:srgbClr val="FF0000"/>
                </a:solidFill>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of what constitutes the FSs</a:t>
            </a:r>
          </a:p>
          <a:p>
            <a:pPr marL="0" indent="0" algn="just">
              <a:buNone/>
              <a:defRPr/>
            </a:pPr>
            <a:endParaRPr lang="en-US" sz="2500" dirty="0">
              <a:latin typeface="Arial" panose="020B0604020202020204" pitchFamily="34" charset="0"/>
              <a:cs typeface="Arial" panose="020B0604020202020204" pitchFamily="34" charset="0"/>
            </a:endParaRPr>
          </a:p>
          <a:p>
            <a:pPr algn="just">
              <a:defRPr/>
            </a:pPr>
            <a:r>
              <a:rPr lang="en-US" sz="2500" dirty="0">
                <a:latin typeface="Arial" panose="020B0604020202020204" pitchFamily="34" charset="0"/>
                <a:cs typeface="Arial" panose="020B0604020202020204" pitchFamily="34" charset="0"/>
              </a:rPr>
              <a:t>Investment in </a:t>
            </a:r>
            <a:r>
              <a:rPr lang="en-US" sz="2500" b="1" dirty="0">
                <a:latin typeface="Arial" panose="020B0604020202020204" pitchFamily="34" charset="0"/>
                <a:cs typeface="Arial" panose="020B0604020202020204" pitchFamily="34" charset="0"/>
              </a:rPr>
              <a:t>new technologies </a:t>
            </a:r>
            <a:r>
              <a:rPr lang="en-US" sz="2500" dirty="0">
                <a:latin typeface="Arial" panose="020B0604020202020204" pitchFamily="34" charset="0"/>
                <a:cs typeface="Arial" panose="020B0604020202020204" pitchFamily="34" charset="0"/>
              </a:rPr>
              <a:t>(ICTs, e-services, digital innovations, biotechnology, etc.) that </a:t>
            </a:r>
            <a:r>
              <a:rPr lang="en-US" sz="2500" b="1" dirty="0">
                <a:solidFill>
                  <a:srgbClr val="FF0000"/>
                </a:solidFill>
                <a:latin typeface="Arial" panose="020B0604020202020204" pitchFamily="34" charset="0"/>
                <a:cs typeface="Arial" panose="020B0604020202020204" pitchFamily="34" charset="0"/>
              </a:rPr>
              <a:t>facilitate the transformation of FSs</a:t>
            </a:r>
          </a:p>
          <a:p>
            <a:pPr marL="0" indent="0" algn="just">
              <a:buNone/>
              <a:defRPr/>
            </a:pPr>
            <a:endParaRPr lang="en-US" sz="2500" dirty="0">
              <a:latin typeface="Arial" panose="020B0604020202020204" pitchFamily="34" charset="0"/>
              <a:cs typeface="Arial" panose="020B0604020202020204" pitchFamily="34" charset="0"/>
            </a:endParaRPr>
          </a:p>
          <a:p>
            <a:pPr algn="just">
              <a:defRPr/>
            </a:pPr>
            <a:r>
              <a:rPr lang="en-US" sz="2500" dirty="0">
                <a:latin typeface="Arial" panose="020B0604020202020204" pitchFamily="34" charset="0"/>
                <a:cs typeface="Arial" panose="020B0604020202020204" pitchFamily="34" charset="0"/>
              </a:rPr>
              <a:t>Need for </a:t>
            </a:r>
            <a:r>
              <a:rPr lang="en-US" sz="2500" b="1" dirty="0">
                <a:latin typeface="Arial" panose="020B0604020202020204" pitchFamily="34" charset="0"/>
                <a:cs typeface="Arial" panose="020B0604020202020204" pitchFamily="34" charset="0"/>
              </a:rPr>
              <a:t>all contributing disciplines to work together &amp; be accountable</a:t>
            </a:r>
            <a:r>
              <a:rPr lang="en-US" sz="2500" dirty="0">
                <a:latin typeface="Arial" panose="020B0604020202020204" pitchFamily="34" charset="0"/>
                <a:cs typeface="Arial" panose="020B0604020202020204" pitchFamily="34" charset="0"/>
              </a:rPr>
              <a:t>, especially </a:t>
            </a:r>
            <a:r>
              <a:rPr lang="en-US" sz="2500" b="1" dirty="0">
                <a:latin typeface="Arial" panose="020B0604020202020204" pitchFamily="34" charset="0"/>
                <a:cs typeface="Arial" panose="020B0604020202020204" pitchFamily="34" charset="0"/>
              </a:rPr>
              <a:t>given the quality standards required</a:t>
            </a:r>
          </a:p>
          <a:p>
            <a:pPr algn="just">
              <a:defRPr/>
            </a:pPr>
            <a:endParaRPr lang="en-US" sz="2500" dirty="0">
              <a:latin typeface="Arial" panose="020B0604020202020204" pitchFamily="34" charset="0"/>
              <a:cs typeface="Arial" panose="020B0604020202020204" pitchFamily="34" charset="0"/>
            </a:endParaRPr>
          </a:p>
          <a:p>
            <a:pPr algn="just">
              <a:defRPr/>
            </a:pPr>
            <a:endParaRPr lang="en-US" sz="2500" dirty="0">
              <a:latin typeface="Arial" panose="020B0604020202020204" pitchFamily="34" charset="0"/>
              <a:cs typeface="Arial" panose="020B0604020202020204" pitchFamily="34" charset="0"/>
            </a:endParaRPr>
          </a:p>
          <a:p>
            <a:pPr algn="just">
              <a:defRPr/>
            </a:pPr>
            <a:endParaRPr lang="en-US" sz="25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0"/>
            <a:ext cx="12229696" cy="537883"/>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400" b="1" dirty="0">
                <a:ln w="0"/>
                <a:solidFill>
                  <a:schemeClr val="bg1"/>
                </a:solidFill>
                <a:latin typeface="Arial" panose="020B0604020202020204" pitchFamily="34" charset="0"/>
                <a:cs typeface="Arial" panose="020B0604020202020204" pitchFamily="34" charset="0"/>
              </a:rPr>
              <a:t>Food systems in Nigeria: how to ensure sustainable transformation_1/2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276601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42040" y="796163"/>
            <a:ext cx="12107917" cy="5265674"/>
          </a:xfrm>
        </p:spPr>
        <p:txBody>
          <a:bodyPr>
            <a:noAutofit/>
          </a:bodyPr>
          <a:lstStyle/>
          <a:p>
            <a:pPr algn="just">
              <a:defRPr/>
            </a:pPr>
            <a:r>
              <a:rPr lang="en-US" b="1" dirty="0">
                <a:latin typeface="Arial" panose="020B0604020202020204" pitchFamily="34" charset="0"/>
                <a:cs typeface="Arial" panose="020B0604020202020204" pitchFamily="34" charset="0"/>
              </a:rPr>
              <a:t>Understanding how cities and their FSs connect </a:t>
            </a:r>
            <a:r>
              <a:rPr lang="en-US" dirty="0">
                <a:latin typeface="Arial" panose="020B0604020202020204" pitchFamily="34" charset="0"/>
                <a:cs typeface="Arial" panose="020B0604020202020204" pitchFamily="34" charset="0"/>
              </a:rPr>
              <a:t>&amp; the complex/linked challenges among </a:t>
            </a:r>
            <a:r>
              <a:rPr lang="en-US" b="1" dirty="0">
                <a:solidFill>
                  <a:srgbClr val="FF0000"/>
                </a:solidFill>
                <a:latin typeface="Arial" panose="020B0604020202020204" pitchFamily="34" charset="0"/>
                <a:cs typeface="Arial" panose="020B0604020202020204" pitchFamily="34" charset="0"/>
              </a:rPr>
              <a:t>FSs</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urban governance</a:t>
            </a:r>
            <a:r>
              <a:rPr lang="en-US" dirty="0">
                <a:latin typeface="Arial" panose="020B0604020202020204" pitchFamily="34" charset="0"/>
                <a:cs typeface="Arial" panose="020B0604020202020204" pitchFamily="34" charset="0"/>
              </a:rPr>
              <a:t>, &amp; </a:t>
            </a:r>
            <a:r>
              <a:rPr lang="en-US" b="1" dirty="0">
                <a:solidFill>
                  <a:srgbClr val="FF0000"/>
                </a:solidFill>
                <a:latin typeface="Arial" panose="020B0604020202020204" pitchFamily="34" charset="0"/>
                <a:cs typeface="Arial" panose="020B0604020202020204" pitchFamily="34" charset="0"/>
              </a:rPr>
              <a:t>development</a:t>
            </a:r>
            <a:r>
              <a:rPr lang="en-US" dirty="0">
                <a:latin typeface="Arial" panose="020B0604020202020204" pitchFamily="34" charset="0"/>
                <a:cs typeface="Arial" panose="020B0604020202020204" pitchFamily="34" charset="0"/>
              </a:rPr>
              <a:t>, especially given that </a:t>
            </a:r>
            <a:r>
              <a:rPr lang="en-US" b="1" u="sng" dirty="0">
                <a:latin typeface="Arial" panose="020B0604020202020204" pitchFamily="34" charset="0"/>
                <a:cs typeface="Arial" panose="020B0604020202020204" pitchFamily="34" charset="0"/>
              </a:rPr>
              <a:t>a city is what it eats</a:t>
            </a:r>
          </a:p>
          <a:p>
            <a:pPr marL="0" indent="0" algn="just">
              <a:buNone/>
              <a:defRPr/>
            </a:pPr>
            <a:endParaRPr lang="en-US" u="sng" dirty="0">
              <a:latin typeface="Arial" panose="020B0604020202020204" pitchFamily="34" charset="0"/>
              <a:cs typeface="Arial" panose="020B0604020202020204" pitchFamily="34" charset="0"/>
            </a:endParaRPr>
          </a:p>
          <a:p>
            <a:pPr algn="just">
              <a:defRPr/>
            </a:pPr>
            <a:r>
              <a:rPr lang="en-US" b="1" dirty="0">
                <a:latin typeface="Arial" panose="020B0604020202020204" pitchFamily="34" charset="0"/>
                <a:cs typeface="Arial" panose="020B0604020202020204" pitchFamily="34" charset="0"/>
              </a:rPr>
              <a:t>Understanding that the urban FS encompasses </a:t>
            </a:r>
            <a:r>
              <a:rPr lang="en-US" b="1" dirty="0">
                <a:solidFill>
                  <a:srgbClr val="FF0000"/>
                </a:solidFill>
                <a:latin typeface="Arial" panose="020B0604020202020204" pitchFamily="34" charset="0"/>
                <a:cs typeface="Arial" panose="020B0604020202020204" pitchFamily="34" charset="0"/>
              </a:rPr>
              <a:t>production</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processing &amp; packaging</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distribution</a:t>
            </a:r>
            <a:r>
              <a:rPr lang="en-US" dirty="0">
                <a:latin typeface="Arial" panose="020B0604020202020204" pitchFamily="34" charset="0"/>
                <a:cs typeface="Arial" panose="020B0604020202020204" pitchFamily="34" charset="0"/>
              </a:rPr>
              <a:t> (transport, etc.), </a:t>
            </a:r>
            <a:r>
              <a:rPr lang="en-US" b="1" dirty="0">
                <a:solidFill>
                  <a:srgbClr val="FF0000"/>
                </a:solidFill>
                <a:latin typeface="Arial" panose="020B0604020202020204" pitchFamily="34" charset="0"/>
                <a:cs typeface="Arial" panose="020B0604020202020204" pitchFamily="34" charset="0"/>
              </a:rPr>
              <a:t>retail systems</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consumption</a:t>
            </a:r>
            <a:r>
              <a:rPr lang="en-US" dirty="0">
                <a:latin typeface="Arial" panose="020B0604020202020204" pitchFamily="34" charset="0"/>
                <a:cs typeface="Arial" panose="020B0604020202020204" pitchFamily="34" charset="0"/>
              </a:rPr>
              <a:t>, and </a:t>
            </a:r>
            <a:r>
              <a:rPr lang="en-US" b="1" dirty="0">
                <a:solidFill>
                  <a:srgbClr val="FF0000"/>
                </a:solidFill>
                <a:latin typeface="Arial" panose="020B0604020202020204" pitchFamily="34" charset="0"/>
                <a:cs typeface="Arial" panose="020B0604020202020204" pitchFamily="34" charset="0"/>
              </a:rPr>
              <a:t>wastes</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activities that affect access </a:t>
            </a:r>
            <a:r>
              <a:rPr lang="en-US" dirty="0">
                <a:latin typeface="Arial" panose="020B0604020202020204" pitchFamily="34" charset="0"/>
                <a:cs typeface="Arial" panose="020B0604020202020204" pitchFamily="34" charset="0"/>
              </a:rPr>
              <a:t>to food, food security &amp; people’s lives, environmental security, &amp; other societal interests</a:t>
            </a:r>
          </a:p>
          <a:p>
            <a:pPr marL="0" indent="0" algn="just">
              <a:buNone/>
              <a:defRPr/>
            </a:pPr>
            <a:endParaRPr lang="en-US" dirty="0">
              <a:latin typeface="Arial" panose="020B0604020202020204" pitchFamily="34" charset="0"/>
              <a:cs typeface="Arial" panose="020B0604020202020204" pitchFamily="34" charset="0"/>
            </a:endParaRPr>
          </a:p>
          <a:p>
            <a:pPr algn="just">
              <a:defRPr/>
            </a:pPr>
            <a:r>
              <a:rPr lang="en-US" b="1" dirty="0">
                <a:latin typeface="Arial" panose="020B0604020202020204" pitchFamily="34" charset="0"/>
                <a:cs typeface="Arial" panose="020B0604020202020204" pitchFamily="34" charset="0"/>
              </a:rPr>
              <a:t>Dramatic changes in cities &amp; FSs </a:t>
            </a:r>
            <a:r>
              <a:rPr lang="en-US" dirty="0">
                <a:latin typeface="Arial" panose="020B0604020202020204" pitchFamily="34" charset="0"/>
                <a:cs typeface="Arial" panose="020B0604020202020204" pitchFamily="34" charset="0"/>
              </a:rPr>
              <a:t>means that </a:t>
            </a:r>
            <a:r>
              <a:rPr lang="en-US" b="1" dirty="0">
                <a:solidFill>
                  <a:srgbClr val="FF0000"/>
                </a:solidFill>
                <a:latin typeface="Arial" panose="020B0604020202020204" pitchFamily="34" charset="0"/>
                <a:cs typeface="Arial" panose="020B0604020202020204" pitchFamily="34" charset="0"/>
              </a:rPr>
              <a:t>understanding how the rapidly urbanizing populations will be fed </a:t>
            </a:r>
            <a:r>
              <a:rPr lang="en-US" b="1" dirty="0">
                <a:latin typeface="Arial" panose="020B0604020202020204" pitchFamily="34" charset="0"/>
                <a:cs typeface="Arial" panose="020B0604020202020204" pitchFamily="34" charset="0"/>
              </a:rPr>
              <a:t>&amp;</a:t>
            </a:r>
            <a:r>
              <a:rPr lang="en-US" b="1" dirty="0">
                <a:solidFill>
                  <a:srgbClr val="FF0000"/>
                </a:solidFill>
                <a:latin typeface="Arial" panose="020B0604020202020204" pitchFamily="34" charset="0"/>
                <a:cs typeface="Arial" panose="020B0604020202020204" pitchFamily="34" charset="0"/>
              </a:rPr>
              <a:t> fed well will </a:t>
            </a:r>
            <a:r>
              <a:rPr lang="en-US" dirty="0">
                <a:latin typeface="Arial" panose="020B0604020202020204" pitchFamily="34" charset="0"/>
                <a:cs typeface="Arial" panose="020B0604020202020204" pitchFamily="34" charset="0"/>
              </a:rPr>
              <a:t>be one of the critical development challenges of the </a:t>
            </a:r>
            <a:r>
              <a:rPr lang="en-US" b="1" dirty="0">
                <a:latin typeface="Arial" panose="020B0604020202020204" pitchFamily="34" charset="0"/>
                <a:cs typeface="Arial" panose="020B0604020202020204" pitchFamily="34" charset="0"/>
              </a:rPr>
              <a:t>next 50 years</a:t>
            </a:r>
          </a:p>
          <a:p>
            <a:pPr algn="just">
              <a:defRPr/>
            </a:pPr>
            <a:endParaRPr lang="en-US" dirty="0">
              <a:latin typeface="Arial" panose="020B0604020202020204" pitchFamily="34" charset="0"/>
              <a:cs typeface="Arial" panose="020B0604020202020204" pitchFamily="34" charset="0"/>
            </a:endParaRPr>
          </a:p>
          <a:p>
            <a:pPr algn="just">
              <a:defRPr/>
            </a:pPr>
            <a:endParaRPr lang="en-US" dirty="0">
              <a:latin typeface="Arial" panose="020B0604020202020204" pitchFamily="34" charset="0"/>
              <a:cs typeface="Arial" panose="020B0604020202020204" pitchFamily="34" charset="0"/>
            </a:endParaRPr>
          </a:p>
          <a:p>
            <a:pPr algn="just">
              <a:defRPr/>
            </a:pPr>
            <a:endParaRPr lang="en-US" dirty="0">
              <a:latin typeface="Arial" panose="020B0604020202020204" pitchFamily="34" charset="0"/>
              <a:cs typeface="Arial" panose="020B0604020202020204" pitchFamily="34" charset="0"/>
            </a:endParaRPr>
          </a:p>
          <a:p>
            <a:pPr algn="just">
              <a:defRPr/>
            </a:pPr>
            <a:endParaRPr lang="en-US" dirty="0">
              <a:latin typeface="Arial" panose="020B0604020202020204" pitchFamily="34" charset="0"/>
              <a:cs typeface="Arial" panose="020B0604020202020204" pitchFamily="34" charset="0"/>
            </a:endParaRPr>
          </a:p>
          <a:p>
            <a:pPr algn="just">
              <a:defRPr/>
            </a:pPr>
            <a:endParaRPr lang="en-US"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42040" y="-1"/>
            <a:ext cx="12187656" cy="478220"/>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400" b="1" dirty="0">
                <a:ln w="0"/>
                <a:solidFill>
                  <a:schemeClr val="bg1"/>
                </a:solidFill>
                <a:latin typeface="Arial" panose="020B0604020202020204" pitchFamily="34" charset="0"/>
                <a:cs typeface="Arial" panose="020B0604020202020204" pitchFamily="34" charset="0"/>
              </a:rPr>
              <a:t>Food systems in Nigeria: how to ensure sustainable transformation_2/2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158741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3062459" y="667099"/>
            <a:ext cx="9005885" cy="5337719"/>
          </a:xfrm>
        </p:spPr>
        <p:txBody>
          <a:bodyPr>
            <a:noAutofit/>
          </a:bodyPr>
          <a:lstStyle/>
          <a:p>
            <a:pPr algn="just">
              <a:defRPr/>
            </a:pPr>
            <a:r>
              <a:rPr lang="en-US" sz="2400" dirty="0">
                <a:latin typeface="Arial" panose="020B0604020202020204" pitchFamily="34" charset="0"/>
                <a:cs typeface="Arial" panose="020B0604020202020204" pitchFamily="34" charset="0"/>
              </a:rPr>
              <a:t>To </a:t>
            </a:r>
            <a:r>
              <a:rPr lang="en-US" sz="2400" b="1" dirty="0">
                <a:latin typeface="Arial" panose="020B0604020202020204" pitchFamily="34" charset="0"/>
                <a:cs typeface="Arial" panose="020B0604020202020204" pitchFamily="34" charset="0"/>
              </a:rPr>
              <a:t>forestall the rampant low productivity </a:t>
            </a:r>
            <a:r>
              <a:rPr lang="en-US" sz="2400" dirty="0">
                <a:latin typeface="Arial" panose="020B0604020202020204" pitchFamily="34" charset="0"/>
                <a:cs typeface="Arial" panose="020B0604020202020204" pitchFamily="34" charset="0"/>
              </a:rPr>
              <a:t>of major crops and </a:t>
            </a:r>
            <a:r>
              <a:rPr lang="en-US" sz="2400" b="1" dirty="0">
                <a:latin typeface="Arial" panose="020B0604020202020204" pitchFamily="34" charset="0"/>
                <a:cs typeface="Arial" panose="020B0604020202020204" pitchFamily="34" charset="0"/>
              </a:rPr>
              <a:t>increase the competitiveness </a:t>
            </a:r>
            <a:r>
              <a:rPr lang="en-US" sz="2400" dirty="0">
                <a:latin typeface="Arial" panose="020B0604020202020204" pitchFamily="34" charset="0"/>
                <a:cs typeface="Arial" panose="020B0604020202020204" pitchFamily="34" charset="0"/>
              </a:rPr>
              <a:t>of its agriculture through </a:t>
            </a:r>
            <a:r>
              <a:rPr lang="en-US" sz="2400" b="1" dirty="0">
                <a:solidFill>
                  <a:srgbClr val="FF0000"/>
                </a:solidFill>
                <a:latin typeface="Arial" panose="020B0604020202020204" pitchFamily="34" charset="0"/>
                <a:cs typeface="Arial" panose="020B0604020202020204" pitchFamily="34" charset="0"/>
              </a:rPr>
              <a:t>better access to technologies and innovations</a:t>
            </a:r>
            <a:r>
              <a:rPr lang="en-US" sz="2400" dirty="0">
                <a:latin typeface="Arial" panose="020B0604020202020204" pitchFamily="34" charset="0"/>
                <a:cs typeface="Arial" panose="020B0604020202020204" pitchFamily="34" charset="0"/>
              </a:rPr>
              <a:t> by small farmers, </a:t>
            </a:r>
            <a:r>
              <a:rPr lang="en-US" sz="2400" b="1" dirty="0">
                <a:solidFill>
                  <a:srgbClr val="FF0000"/>
                </a:solidFill>
                <a:latin typeface="Arial" panose="020B0604020202020204" pitchFamily="34" charset="0"/>
                <a:cs typeface="Arial" panose="020B0604020202020204" pitchFamily="34" charset="0"/>
              </a:rPr>
              <a:t>increased investments in food systems</a:t>
            </a:r>
            <a:r>
              <a:rPr lang="en-US" sz="2400" dirty="0">
                <a:latin typeface="Arial" panose="020B0604020202020204" pitchFamily="34" charset="0"/>
                <a:cs typeface="Arial" panose="020B0604020202020204" pitchFamily="34" charset="0"/>
              </a:rPr>
              <a:t> in line with the </a:t>
            </a:r>
            <a:r>
              <a:rPr lang="en-US" sz="2400" b="1" dirty="0">
                <a:latin typeface="Arial" panose="020B0604020202020204" pitchFamily="34" charset="0"/>
                <a:cs typeface="Arial" panose="020B0604020202020204" pitchFamily="34" charset="0"/>
              </a:rPr>
              <a:t>Malabo declaration</a:t>
            </a:r>
          </a:p>
          <a:p>
            <a:pPr marL="0" indent="0" algn="just">
              <a:buNone/>
              <a:defRPr/>
            </a:pPr>
            <a:endParaRPr lang="en-US" sz="2400" dirty="0">
              <a:latin typeface="Arial" panose="020B0604020202020204" pitchFamily="34" charset="0"/>
              <a:cs typeface="Arial" panose="020B0604020202020204" pitchFamily="34" charset="0"/>
            </a:endParaRPr>
          </a:p>
          <a:p>
            <a:pPr algn="just">
              <a:defRPr/>
            </a:pPr>
            <a:r>
              <a:rPr lang="en-US" sz="2400" b="1" dirty="0">
                <a:latin typeface="Arial" panose="020B0604020202020204" pitchFamily="34" charset="0"/>
                <a:cs typeface="Arial" panose="020B0604020202020204" pitchFamily="34" charset="0"/>
              </a:rPr>
              <a:t>Production of enough food calories </a:t>
            </a:r>
            <a:r>
              <a:rPr lang="en-US" sz="2400" dirty="0">
                <a:latin typeface="Arial" panose="020B0604020202020204" pitchFamily="34" charset="0"/>
                <a:cs typeface="Arial" panose="020B0604020202020204" pitchFamily="34" charset="0"/>
              </a:rPr>
              <a:t>(presently being imported) to feed its rapidly growing population (3.2% p.a. according Nigerian Population Commission), </a:t>
            </a:r>
            <a:r>
              <a:rPr lang="en-US" sz="2400" b="1" dirty="0">
                <a:solidFill>
                  <a:srgbClr val="FF0000"/>
                </a:solidFill>
                <a:latin typeface="Arial" panose="020B0604020202020204" pitchFamily="34" charset="0"/>
                <a:cs typeface="Arial" panose="020B0604020202020204" pitchFamily="34" charset="0"/>
              </a:rPr>
              <a:t>especially important during food trade blockages </a:t>
            </a:r>
            <a:r>
              <a:rPr lang="en-US" sz="2400" dirty="0">
                <a:latin typeface="Arial" panose="020B0604020202020204" pitchFamily="34" charset="0"/>
                <a:cs typeface="Arial" panose="020B0604020202020204" pitchFamily="34" charset="0"/>
              </a:rPr>
              <a:t>and </a:t>
            </a:r>
            <a:r>
              <a:rPr lang="en-US" sz="2400" b="1" dirty="0">
                <a:solidFill>
                  <a:srgbClr val="FF0000"/>
                </a:solidFill>
                <a:latin typeface="Arial" panose="020B0604020202020204" pitchFamily="34" charset="0"/>
                <a:cs typeface="Arial" panose="020B0604020202020204" pitchFamily="34" charset="0"/>
              </a:rPr>
              <a:t>restrictions</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as caused by the COVID-19 pandemic</a:t>
            </a:r>
            <a:r>
              <a:rPr lang="en-US" sz="2400" dirty="0">
                <a:latin typeface="Arial" panose="020B0604020202020204" pitchFamily="34" charset="0"/>
                <a:cs typeface="Arial" panose="020B0604020202020204" pitchFamily="34" charset="0"/>
              </a:rPr>
              <a:t>)</a:t>
            </a:r>
          </a:p>
          <a:p>
            <a:pPr marL="0" indent="0" algn="just">
              <a:buNone/>
              <a:defRPr/>
            </a:pPr>
            <a:endParaRPr lang="en-US" sz="2400" dirty="0">
              <a:latin typeface="Arial" panose="020B0604020202020204" pitchFamily="34" charset="0"/>
              <a:cs typeface="Arial" panose="020B0604020202020204" pitchFamily="34" charset="0"/>
            </a:endParaRPr>
          </a:p>
          <a:p>
            <a:pPr algn="just">
              <a:defRPr/>
            </a:pPr>
            <a:r>
              <a:rPr lang="en-US" sz="2400" dirty="0">
                <a:latin typeface="Arial" panose="020B0604020202020204" pitchFamily="34" charset="0"/>
                <a:cs typeface="Arial" panose="020B0604020202020204" pitchFamily="34" charset="0"/>
              </a:rPr>
              <a:t>Nigeria’s </a:t>
            </a:r>
            <a:r>
              <a:rPr lang="en-US" sz="2400" b="1" dirty="0">
                <a:latin typeface="Arial" panose="020B0604020202020204" pitchFamily="34" charset="0"/>
                <a:cs typeface="Arial" panose="020B0604020202020204" pitchFamily="34" charset="0"/>
              </a:rPr>
              <a:t>GDP per capita has been declining every year</a:t>
            </a:r>
            <a:r>
              <a:rPr lang="en-US" sz="2400" dirty="0">
                <a:latin typeface="Arial" panose="020B0604020202020204" pitchFamily="34" charset="0"/>
                <a:cs typeface="Arial" panose="020B0604020202020204" pitchFamily="34" charset="0"/>
              </a:rPr>
              <a:t>, with </a:t>
            </a:r>
            <a:r>
              <a:rPr lang="en-US" sz="2400" b="1" dirty="0">
                <a:solidFill>
                  <a:srgbClr val="FF0000"/>
                </a:solidFill>
                <a:latin typeface="Arial" panose="020B0604020202020204" pitchFamily="34" charset="0"/>
                <a:cs typeface="Arial" panose="020B0604020202020204" pitchFamily="34" charset="0"/>
              </a:rPr>
              <a:t>GDP growth since 2015 less than population growth</a:t>
            </a:r>
          </a:p>
          <a:p>
            <a:pPr algn="just">
              <a:defRPr/>
            </a:pPr>
            <a:endParaRPr lang="en-US" sz="2400" dirty="0">
              <a:latin typeface="Arial" panose="020B0604020202020204" pitchFamily="34" charset="0"/>
              <a:cs typeface="Arial" panose="020B0604020202020204" pitchFamily="34" charset="0"/>
            </a:endParaRPr>
          </a:p>
          <a:p>
            <a:pPr algn="just">
              <a:defRPr/>
            </a:pPr>
            <a:endParaRPr lang="en-US" sz="2400" dirty="0">
              <a:latin typeface="Arial" panose="020B0604020202020204" pitchFamily="34" charset="0"/>
              <a:cs typeface="Arial" panose="020B0604020202020204" pitchFamily="34" charset="0"/>
            </a:endParaRPr>
          </a:p>
          <a:p>
            <a:pPr algn="just">
              <a:defRPr/>
            </a:pPr>
            <a:endParaRPr lang="en-US" sz="2400" dirty="0">
              <a:latin typeface="Arial" panose="020B0604020202020204" pitchFamily="34" charset="0"/>
              <a:cs typeface="Arial" panose="020B0604020202020204" pitchFamily="34" charset="0"/>
            </a:endParaRPr>
          </a:p>
          <a:p>
            <a:pPr algn="just">
              <a:defRPr/>
            </a:pPr>
            <a:endParaRPr lang="en-US" sz="2400" dirty="0">
              <a:latin typeface="Arial" panose="020B0604020202020204" pitchFamily="34" charset="0"/>
              <a:cs typeface="Arial" panose="020B0604020202020204" pitchFamily="34" charset="0"/>
            </a:endParaRPr>
          </a:p>
          <a:p>
            <a:pPr algn="just">
              <a:defRPr/>
            </a:pPr>
            <a:endParaRPr lang="en-US" sz="24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121778" y="42039"/>
            <a:ext cx="12070222" cy="488730"/>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400" b="1" dirty="0">
                <a:ln w="0"/>
                <a:solidFill>
                  <a:schemeClr val="bg1"/>
                </a:solidFill>
                <a:latin typeface="Arial" panose="020B0604020202020204" pitchFamily="34" charset="0"/>
                <a:cs typeface="Arial" panose="020B0604020202020204" pitchFamily="34" charset="0"/>
              </a:rPr>
              <a:t>Why agricultural and food systems transformation are important to Nigeria_1/2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pic>
        <p:nvPicPr>
          <p:cNvPr id="7" name="Picture 6" descr="Pearl millet fields. | Millet plant, Fields, Farms living">
            <a:extLst>
              <a:ext uri="{FF2B5EF4-FFF2-40B4-BE49-F238E27FC236}">
                <a16:creationId xmlns:a16="http://schemas.microsoft.com/office/drawing/2014/main" id="{286FD3C5-5FDC-4E1D-A21B-5483B4006861}"/>
              </a:ext>
            </a:extLst>
          </p:cNvPr>
          <p:cNvPicPr>
            <a:picLocks noChangeAspect="1" noChangeArrowheads="1"/>
          </p:cNvPicPr>
          <p:nvPr/>
        </p:nvPicPr>
        <p:blipFill>
          <a:blip r:embed="rId3"/>
          <a:srcRect t="9375" b="15625"/>
          <a:stretch>
            <a:fillRect/>
          </a:stretch>
        </p:blipFill>
        <p:spPr bwMode="auto">
          <a:xfrm>
            <a:off x="121778" y="584448"/>
            <a:ext cx="2905962" cy="1714512"/>
          </a:xfrm>
          <a:prstGeom prst="rect">
            <a:avLst/>
          </a:prstGeom>
          <a:noFill/>
        </p:spPr>
      </p:pic>
      <p:pic>
        <p:nvPicPr>
          <p:cNvPr id="8" name="Picture 8" descr="Small-scale community biorefining of sorghum for food, sugar, and  biomaterials in rain fed areas of eastern Africa - BioInnovate Africa">
            <a:extLst>
              <a:ext uri="{FF2B5EF4-FFF2-40B4-BE49-F238E27FC236}">
                <a16:creationId xmlns:a16="http://schemas.microsoft.com/office/drawing/2014/main" id="{52A135F3-FFBE-4A75-8773-D6CDC542FF17}"/>
              </a:ext>
            </a:extLst>
          </p:cNvPr>
          <p:cNvPicPr>
            <a:picLocks noChangeAspect="1" noChangeArrowheads="1"/>
          </p:cNvPicPr>
          <p:nvPr/>
        </p:nvPicPr>
        <p:blipFill>
          <a:blip r:embed="rId4" cstate="print"/>
          <a:srcRect b="20291"/>
          <a:stretch>
            <a:fillRect/>
          </a:stretch>
        </p:blipFill>
        <p:spPr bwMode="auto">
          <a:xfrm>
            <a:off x="123656" y="4712311"/>
            <a:ext cx="2940681" cy="1831345"/>
          </a:xfrm>
          <a:prstGeom prst="rect">
            <a:avLst/>
          </a:prstGeom>
          <a:noFill/>
        </p:spPr>
      </p:pic>
      <p:pic>
        <p:nvPicPr>
          <p:cNvPr id="9" name="Picture 4">
            <a:extLst>
              <a:ext uri="{FF2B5EF4-FFF2-40B4-BE49-F238E27FC236}">
                <a16:creationId xmlns:a16="http://schemas.microsoft.com/office/drawing/2014/main" id="{45FB039B-5821-4F9C-B966-48D6043C10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778" y="2578838"/>
            <a:ext cx="2940681" cy="196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07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1" y="885499"/>
            <a:ext cx="7207624" cy="5252542"/>
          </a:xfrm>
        </p:spPr>
        <p:txBody>
          <a:bodyPr>
            <a:noAutofit/>
          </a:bodyPr>
          <a:lstStyle/>
          <a:p>
            <a:pPr algn="just">
              <a:defRPr/>
            </a:pPr>
            <a:r>
              <a:rPr lang="en-US" sz="2400" dirty="0">
                <a:latin typeface="Arial" panose="020B0604020202020204" pitchFamily="34" charset="0"/>
                <a:cs typeface="Arial" panose="020B0604020202020204" pitchFamily="34" charset="0"/>
              </a:rPr>
              <a:t>Nigeria </a:t>
            </a:r>
            <a:r>
              <a:rPr lang="en-US" sz="2400" b="1" dirty="0">
                <a:latin typeface="Arial" panose="020B0604020202020204" pitchFamily="34" charset="0"/>
                <a:cs typeface="Arial" panose="020B0604020202020204" pitchFamily="34" charset="0"/>
              </a:rPr>
              <a:t>is in the map of acute food insecurity hotspots </a:t>
            </a:r>
            <a:r>
              <a:rPr lang="en-US" sz="2400" dirty="0">
                <a:latin typeface="Arial" panose="020B0604020202020204" pitchFamily="34" charset="0"/>
                <a:cs typeface="Arial" panose="020B0604020202020204" pitchFamily="34" charset="0"/>
              </a:rPr>
              <a:t>(with 15 other African countries: 24 countries across the World) – March to July 2021 outlook by WFP &amp; FAO; </a:t>
            </a:r>
            <a:r>
              <a:rPr lang="en-US" sz="2400" b="1" dirty="0">
                <a:latin typeface="Arial" panose="020B0604020202020204" pitchFamily="34" charset="0"/>
                <a:cs typeface="Arial" panose="020B0604020202020204" pitchFamily="34" charset="0"/>
              </a:rPr>
              <a:t>has the most people of any country in absolute poverty</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 100 million</a:t>
            </a:r>
          </a:p>
          <a:p>
            <a:pPr marL="0" indent="0" algn="just">
              <a:buNone/>
              <a:defRPr/>
            </a:pPr>
            <a:endParaRPr lang="en-US" sz="2400" b="1" dirty="0">
              <a:latin typeface="Arial" panose="020B0604020202020204" pitchFamily="34" charset="0"/>
              <a:cs typeface="Arial" panose="020B0604020202020204" pitchFamily="34" charset="0"/>
            </a:endParaRPr>
          </a:p>
          <a:p>
            <a:pPr algn="just">
              <a:defRPr/>
            </a:pPr>
            <a:r>
              <a:rPr lang="en-US" sz="2400" b="1" dirty="0">
                <a:latin typeface="Arial" panose="020B0604020202020204" pitchFamily="34" charset="0"/>
                <a:cs typeface="Arial" panose="020B0604020202020204" pitchFamily="34" charset="0"/>
              </a:rPr>
              <a:t>Respond to the glaring interest</a:t>
            </a:r>
            <a:r>
              <a:rPr lang="en-US" sz="2400" dirty="0">
                <a:latin typeface="Arial" panose="020B0604020202020204" pitchFamily="34" charset="0"/>
                <a:cs typeface="Arial" panose="020B0604020202020204" pitchFamily="34" charset="0"/>
              </a:rPr>
              <a:t> in </a:t>
            </a:r>
            <a:r>
              <a:rPr lang="en-US" sz="2400" b="1" dirty="0">
                <a:solidFill>
                  <a:srgbClr val="FF0000"/>
                </a:solidFill>
                <a:latin typeface="Arial" panose="020B0604020202020204" pitchFamily="34" charset="0"/>
                <a:cs typeface="Arial" panose="020B0604020202020204" pitchFamily="34" charset="0"/>
              </a:rPr>
              <a:t>food quality</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food safety</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nutrition</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health</a:t>
            </a:r>
            <a:r>
              <a:rPr lang="en-US" sz="2400" dirty="0">
                <a:latin typeface="Arial" panose="020B0604020202020204" pitchFamily="34" charset="0"/>
                <a:cs typeface="Arial" panose="020B0604020202020204" pitchFamily="34" charset="0"/>
              </a:rPr>
              <a:t>, and added </a:t>
            </a:r>
            <a:r>
              <a:rPr lang="en-US" sz="2400" b="1" dirty="0">
                <a:solidFill>
                  <a:srgbClr val="FF0000"/>
                </a:solidFill>
                <a:latin typeface="Arial" panose="020B0604020202020204" pitchFamily="34" charset="0"/>
                <a:cs typeface="Arial" panose="020B0604020202020204" pitchFamily="34" charset="0"/>
              </a:rPr>
              <a:t>concern for environmental dimensions</a:t>
            </a:r>
            <a:r>
              <a:rPr lang="en-US" sz="2400" dirty="0">
                <a:latin typeface="Arial" panose="020B0604020202020204" pitchFamily="34" charset="0"/>
                <a:cs typeface="Arial" panose="020B0604020202020204" pitchFamily="34" charset="0"/>
              </a:rPr>
              <a:t> of food production &amp; consumption</a:t>
            </a:r>
          </a:p>
          <a:p>
            <a:pPr marL="0" indent="0" algn="just">
              <a:buNone/>
              <a:defRPr/>
            </a:pPr>
            <a:endParaRPr lang="en-US" sz="2400" dirty="0">
              <a:latin typeface="Arial" panose="020B0604020202020204" pitchFamily="34" charset="0"/>
              <a:cs typeface="Arial" panose="020B0604020202020204" pitchFamily="34" charset="0"/>
            </a:endParaRPr>
          </a:p>
          <a:p>
            <a:pPr algn="just">
              <a:defRPr/>
            </a:pPr>
            <a:r>
              <a:rPr lang="en-US" sz="2400" b="1" dirty="0">
                <a:latin typeface="Arial" panose="020B0604020202020204" pitchFamily="34" charset="0"/>
                <a:cs typeface="Arial" panose="020B0604020202020204" pitchFamily="34" charset="0"/>
              </a:rPr>
              <a:t>Growth in agriculture sector is at least twice as effective at reducing poverty </a:t>
            </a:r>
            <a:r>
              <a:rPr lang="en-US" sz="2400" dirty="0">
                <a:latin typeface="Arial" panose="020B0604020202020204" pitchFamily="34" charset="0"/>
                <a:cs typeface="Arial" panose="020B0604020202020204" pitchFamily="34" charset="0"/>
              </a:rPr>
              <a:t>than growth in any other sector</a:t>
            </a:r>
          </a:p>
          <a:p>
            <a:pPr algn="just">
              <a:defRPr/>
            </a:pPr>
            <a:endParaRPr lang="en-US" sz="2400" dirty="0">
              <a:latin typeface="Arial" panose="020B0604020202020204" pitchFamily="34" charset="0"/>
              <a:cs typeface="Arial" panose="020B0604020202020204" pitchFamily="34" charset="0"/>
            </a:endParaRPr>
          </a:p>
          <a:p>
            <a:pPr algn="just">
              <a:defRPr/>
            </a:pPr>
            <a:endParaRPr lang="en-US" sz="2400" dirty="0">
              <a:latin typeface="Arial" panose="020B0604020202020204" pitchFamily="34" charset="0"/>
              <a:cs typeface="Arial" panose="020B0604020202020204" pitchFamily="34" charset="0"/>
            </a:endParaRPr>
          </a:p>
          <a:p>
            <a:pPr algn="just">
              <a:defRPr/>
            </a:pPr>
            <a:endParaRPr lang="en-US" sz="2400" dirty="0">
              <a:latin typeface="Arial" panose="020B0604020202020204" pitchFamily="34" charset="0"/>
              <a:cs typeface="Arial" panose="020B0604020202020204" pitchFamily="34" charset="0"/>
            </a:endParaRPr>
          </a:p>
          <a:p>
            <a:pPr algn="just">
              <a:defRPr/>
            </a:pPr>
            <a:endParaRPr lang="en-US" sz="2400" dirty="0">
              <a:latin typeface="Arial" panose="020B0604020202020204" pitchFamily="34" charset="0"/>
              <a:cs typeface="Arial" panose="020B0604020202020204" pitchFamily="34" charset="0"/>
            </a:endParaRPr>
          </a:p>
          <a:p>
            <a:pPr algn="just">
              <a:defRPr/>
            </a:pPr>
            <a:endParaRPr lang="en-US" sz="24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121778" y="42039"/>
            <a:ext cx="11986139" cy="517359"/>
          </a:xfrm>
          <a:prstGeom prst="rect">
            <a:avLst/>
          </a:prstGeom>
          <a:solidFill>
            <a:srgbClr val="009E47"/>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400" b="1" dirty="0">
                <a:ln w="0"/>
                <a:solidFill>
                  <a:schemeClr val="bg1"/>
                </a:solidFill>
                <a:latin typeface="Arial" panose="020B0604020202020204" pitchFamily="34" charset="0"/>
                <a:cs typeface="Arial" panose="020B0604020202020204" pitchFamily="34" charset="0"/>
              </a:rPr>
              <a:t>Why agricultural and food systems transformation are important to Nigeria_2/2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pic>
        <p:nvPicPr>
          <p:cNvPr id="4" name="Picture 3">
            <a:extLst>
              <a:ext uri="{FF2B5EF4-FFF2-40B4-BE49-F238E27FC236}">
                <a16:creationId xmlns:a16="http://schemas.microsoft.com/office/drawing/2014/main" id="{71457975-5092-4182-8006-0E9A6893B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7626" y="1574908"/>
            <a:ext cx="4900292" cy="3266861"/>
          </a:xfrm>
          <a:prstGeom prst="rect">
            <a:avLst/>
          </a:prstGeom>
        </p:spPr>
      </p:pic>
    </p:spTree>
    <p:extLst>
      <p:ext uri="{BB962C8B-B14F-4D97-AF65-F5344CB8AC3E}">
        <p14:creationId xmlns:p14="http://schemas.microsoft.com/office/powerpoint/2010/main" val="3734946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3814336" y="908410"/>
            <a:ext cx="8191750" cy="4913907"/>
          </a:xfrm>
        </p:spPr>
        <p:txBody>
          <a:bodyPr>
            <a:noAutofit/>
          </a:bodyPr>
          <a:lstStyle/>
          <a:p>
            <a:pPr algn="just">
              <a:defRPr/>
            </a:pPr>
            <a:r>
              <a:rPr lang="en-US" sz="2400" b="1" dirty="0">
                <a:latin typeface="Arial" panose="020B0604020202020204" pitchFamily="34" charset="0"/>
                <a:cs typeface="Arial" panose="020B0604020202020204" pitchFamily="34" charset="0"/>
              </a:rPr>
              <a:t>Green Revolutions </a:t>
            </a:r>
            <a:r>
              <a:rPr lang="en-US" sz="2400" dirty="0">
                <a:latin typeface="Arial" panose="020B0604020202020204" pitchFamily="34" charset="0"/>
                <a:cs typeface="Arial" panose="020B0604020202020204" pitchFamily="34" charset="0"/>
              </a:rPr>
              <a:t>of the of Latin America and </a:t>
            </a:r>
            <a:r>
              <a:rPr lang="en-US" sz="2400" dirty="0" err="1">
                <a:latin typeface="Arial" panose="020B0604020202020204" pitchFamily="34" charset="0"/>
                <a:cs typeface="Arial" panose="020B0604020202020204" pitchFamily="34" charset="0"/>
              </a:rPr>
              <a:t>Asia_Dwarf</a:t>
            </a:r>
            <a:r>
              <a:rPr lang="en-US" sz="2400" dirty="0">
                <a:latin typeface="Arial" panose="020B0604020202020204" pitchFamily="34" charset="0"/>
                <a:cs typeface="Arial" panose="020B0604020202020204" pitchFamily="34" charset="0"/>
              </a:rPr>
              <a:t> Wheat, etc.</a:t>
            </a:r>
          </a:p>
          <a:p>
            <a:pPr marL="0" indent="0" algn="just">
              <a:buNone/>
              <a:defRPr/>
            </a:pPr>
            <a:endParaRPr lang="en-US" sz="2400" dirty="0">
              <a:latin typeface="Arial" panose="020B0604020202020204" pitchFamily="34" charset="0"/>
              <a:cs typeface="Arial" panose="020B0604020202020204" pitchFamily="34" charset="0"/>
            </a:endParaRPr>
          </a:p>
          <a:p>
            <a:pPr algn="just">
              <a:defRPr/>
            </a:pPr>
            <a:r>
              <a:rPr lang="en-US" sz="2400" b="1" dirty="0">
                <a:latin typeface="Arial" panose="020B0604020202020204" pitchFamily="34" charset="0"/>
                <a:cs typeface="Arial" panose="020B0604020202020204" pitchFamily="34" charset="0"/>
              </a:rPr>
              <a:t>Closed-system </a:t>
            </a:r>
            <a:r>
              <a:rPr lang="en-US" sz="2400" b="1" dirty="0" err="1">
                <a:latin typeface="Arial" panose="020B0604020202020204" pitchFamily="34" charset="0"/>
                <a:cs typeface="Arial" panose="020B0604020202020204" pitchFamily="34" charset="0"/>
              </a:rPr>
              <a:t>farming</a:t>
            </a:r>
            <a:r>
              <a:rPr lang="en-US" sz="2400" dirty="0" err="1">
                <a:latin typeface="Arial" panose="020B0604020202020204" pitchFamily="34" charset="0"/>
                <a:cs typeface="Arial" panose="020B0604020202020204" pitchFamily="34" charset="0"/>
              </a:rPr>
              <a:t>_Tomato</a:t>
            </a:r>
            <a:r>
              <a:rPr lang="en-US" sz="2400" dirty="0">
                <a:latin typeface="Arial" panose="020B0604020202020204" pitchFamily="34" charset="0"/>
                <a:cs typeface="Arial" panose="020B0604020202020204" pitchFamily="34" charset="0"/>
              </a:rPr>
              <a:t> productivity (in Spain): increases yield from 4 kg/square meter (open field conditions) to 80 kg/square meter, or 20 X more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done with </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 times less water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&amp; fully under biological control, meaning </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producing more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using </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less inputs</a:t>
            </a:r>
            <a:r>
              <a:rPr lang="en-US" sz="2400" dirty="0">
                <a:latin typeface="Arial" panose="020B0604020202020204" pitchFamily="34" charset="0"/>
                <a:cs typeface="Arial" panose="020B0604020202020204" pitchFamily="34" charset="0"/>
              </a:rPr>
              <a:t>)</a:t>
            </a:r>
          </a:p>
          <a:p>
            <a:pPr marL="0" indent="0" algn="just">
              <a:buNone/>
              <a:defRPr/>
            </a:pPr>
            <a:endParaRPr lang="en-US" sz="2400" dirty="0">
              <a:latin typeface="Arial" panose="020B0604020202020204" pitchFamily="34" charset="0"/>
              <a:cs typeface="Arial" panose="020B0604020202020204" pitchFamily="34" charset="0"/>
            </a:endParaRPr>
          </a:p>
          <a:p>
            <a:pPr algn="just">
              <a:defRPr/>
            </a:pPr>
            <a:r>
              <a:rPr lang="en-US" sz="2400" b="1" dirty="0">
                <a:latin typeface="Arial" panose="020B0604020202020204" pitchFamily="34" charset="0"/>
                <a:cs typeface="Arial" panose="020B0604020202020204" pitchFamily="34" charset="0"/>
              </a:rPr>
              <a:t>Wheat varieties </a:t>
            </a:r>
            <a:r>
              <a:rPr lang="en-US" sz="2400" dirty="0">
                <a:latin typeface="Arial" panose="020B0604020202020204" pitchFamily="34" charset="0"/>
                <a:cs typeface="Arial" panose="020B0604020202020204" pitchFamily="34" charset="0"/>
              </a:rPr>
              <a:t>in Sudan and </a:t>
            </a:r>
            <a:r>
              <a:rPr lang="en-US" sz="2400" dirty="0" err="1">
                <a:latin typeface="Arial" panose="020B0604020202020204" pitchFamily="34" charset="0"/>
                <a:cs typeface="Arial" panose="020B0604020202020204" pitchFamily="34" charset="0"/>
              </a:rPr>
              <a:t>Ethiopia_Heat</a:t>
            </a:r>
            <a:r>
              <a:rPr lang="en-US" sz="2400" dirty="0">
                <a:latin typeface="Arial" panose="020B0604020202020204" pitchFamily="34" charset="0"/>
                <a:cs typeface="Arial" panose="020B0604020202020204" pitchFamily="34" charset="0"/>
              </a:rPr>
              <a:t> tolerant varieties</a:t>
            </a:r>
          </a:p>
          <a:p>
            <a:pPr marL="0" indent="0" algn="just">
              <a:buNone/>
              <a:defRPr/>
            </a:pPr>
            <a:endParaRPr lang="en-US" sz="2400" dirty="0">
              <a:latin typeface="Arial" panose="020B0604020202020204" pitchFamily="34" charset="0"/>
              <a:cs typeface="Arial" panose="020B0604020202020204" pitchFamily="34" charset="0"/>
            </a:endParaRPr>
          </a:p>
          <a:p>
            <a:pPr algn="just">
              <a:defRPr/>
            </a:pPr>
            <a:r>
              <a:rPr lang="en-US" sz="2400" b="1" dirty="0">
                <a:latin typeface="Arial" panose="020B0604020202020204" pitchFamily="34" charset="0"/>
                <a:cs typeface="Arial" panose="020B0604020202020204" pitchFamily="34" charset="0"/>
              </a:rPr>
              <a:t>Maize</a:t>
            </a:r>
            <a:r>
              <a:rPr lang="en-US" sz="2400" dirty="0">
                <a:latin typeface="Arial" panose="020B0604020202020204" pitchFamily="34" charset="0"/>
                <a:cs typeface="Arial" panose="020B0604020202020204" pitchFamily="34" charset="0"/>
              </a:rPr>
              <a:t> in East &amp; Southern </a:t>
            </a:r>
            <a:r>
              <a:rPr lang="en-US" sz="2400" dirty="0" err="1">
                <a:latin typeface="Arial" panose="020B0604020202020204" pitchFamily="34" charset="0"/>
                <a:cs typeface="Arial" panose="020B0604020202020204" pitchFamily="34" charset="0"/>
              </a:rPr>
              <a:t>Africa_Water</a:t>
            </a:r>
            <a:r>
              <a:rPr lang="en-US" sz="2400" dirty="0">
                <a:latin typeface="Arial" panose="020B0604020202020204" pitchFamily="34" charset="0"/>
                <a:cs typeface="Arial" panose="020B0604020202020204" pitchFamily="34" charset="0"/>
              </a:rPr>
              <a:t> Efficient Maize for Africa (WEMA)</a:t>
            </a:r>
          </a:p>
          <a:p>
            <a:pPr algn="just">
              <a:defRPr/>
            </a:pPr>
            <a:endParaRPr lang="en-US" sz="2400" dirty="0">
              <a:latin typeface="Arial" panose="020B0604020202020204" pitchFamily="34" charset="0"/>
              <a:cs typeface="Arial" panose="020B0604020202020204" pitchFamily="34" charset="0"/>
            </a:endParaRPr>
          </a:p>
          <a:p>
            <a:pPr algn="just">
              <a:defRPr/>
            </a:pPr>
            <a:endParaRPr lang="en-US" sz="2400" dirty="0">
              <a:latin typeface="Arial" panose="020B0604020202020204" pitchFamily="34" charset="0"/>
              <a:cs typeface="Arial" panose="020B0604020202020204" pitchFamily="34" charset="0"/>
            </a:endParaRPr>
          </a:p>
          <a:p>
            <a:pPr algn="just">
              <a:defRPr/>
            </a:pPr>
            <a:endParaRPr lang="en-US" sz="2400" dirty="0">
              <a:latin typeface="Arial" panose="020B0604020202020204" pitchFamily="34" charset="0"/>
              <a:cs typeface="Arial" panose="020B0604020202020204" pitchFamily="34" charset="0"/>
            </a:endParaRPr>
          </a:p>
          <a:p>
            <a:pPr algn="just">
              <a:defRPr/>
            </a:pPr>
            <a:endParaRPr lang="en-US" sz="24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42039"/>
            <a:ext cx="12192000" cy="517359"/>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How technologies contribute to agricultural transformation_1/1</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pic>
        <p:nvPicPr>
          <p:cNvPr id="4" name="Picture 3">
            <a:extLst>
              <a:ext uri="{FF2B5EF4-FFF2-40B4-BE49-F238E27FC236}">
                <a16:creationId xmlns:a16="http://schemas.microsoft.com/office/drawing/2014/main" id="{C2B9DFB4-34D0-45EA-B850-0F6E710BD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8" y="559398"/>
            <a:ext cx="3597744" cy="3423875"/>
          </a:xfrm>
          <a:prstGeom prst="rect">
            <a:avLst/>
          </a:prstGeom>
        </p:spPr>
      </p:pic>
      <p:pic>
        <p:nvPicPr>
          <p:cNvPr id="8" name="Picture 7">
            <a:extLst>
              <a:ext uri="{FF2B5EF4-FFF2-40B4-BE49-F238E27FC236}">
                <a16:creationId xmlns:a16="http://schemas.microsoft.com/office/drawing/2014/main" id="{5797DAF0-207B-4003-9CE6-DB6E2F1F2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78" y="4111605"/>
            <a:ext cx="3597744" cy="2324567"/>
          </a:xfrm>
          <a:prstGeom prst="rect">
            <a:avLst/>
          </a:prstGeom>
        </p:spPr>
      </p:pic>
    </p:spTree>
    <p:extLst>
      <p:ext uri="{BB962C8B-B14F-4D97-AF65-F5344CB8AC3E}">
        <p14:creationId xmlns:p14="http://schemas.microsoft.com/office/powerpoint/2010/main" val="156624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4324574" y="690597"/>
            <a:ext cx="7750548" cy="5617243"/>
          </a:xfrm>
        </p:spPr>
        <p:txBody>
          <a:bodyPr>
            <a:noAutofit/>
          </a:bodyPr>
          <a:lstStyle/>
          <a:p>
            <a:pPr algn="just">
              <a:defRPr/>
            </a:pPr>
            <a:r>
              <a:rPr lang="en-US" sz="2000" dirty="0">
                <a:latin typeface="Arial" panose="020B0604020202020204" pitchFamily="34" charset="0"/>
                <a:cs typeface="Arial" panose="020B0604020202020204" pitchFamily="34" charset="0"/>
              </a:rPr>
              <a:t>These are </a:t>
            </a:r>
            <a:r>
              <a:rPr lang="en-US" sz="2000" b="1" dirty="0">
                <a:latin typeface="Arial" panose="020B0604020202020204" pitchFamily="34" charset="0"/>
                <a:cs typeface="Arial" panose="020B0604020202020204" pitchFamily="34" charset="0"/>
              </a:rPr>
              <a:t>found in all areas </a:t>
            </a:r>
            <a:r>
              <a:rPr lang="en-US" sz="2000" dirty="0">
                <a:latin typeface="Arial" panose="020B0604020202020204" pitchFamily="34" charset="0"/>
                <a:cs typeface="Arial" panose="020B0604020202020204" pitchFamily="34" charset="0"/>
              </a:rPr>
              <a:t>of agriculture: Crops, Livestock, Aquaculture, Soil, Irrigation, Nutrition, Irrigation and index insurance, Mechanization, Etc.</a:t>
            </a:r>
          </a:p>
          <a:p>
            <a:pPr lvl="1" algn="just">
              <a:buFont typeface="Courier New" panose="02070309020205020404" pitchFamily="49" charset="0"/>
              <a:buChar char="o"/>
              <a:defRPr/>
            </a:pPr>
            <a:r>
              <a:rPr lang="en-US" sz="2000" b="1" dirty="0">
                <a:latin typeface="Arial" panose="020B0604020202020204" pitchFamily="34" charset="0"/>
                <a:cs typeface="Arial" panose="020B0604020202020204" pitchFamily="34" charset="0"/>
              </a:rPr>
              <a:t>Crops</a:t>
            </a:r>
            <a:r>
              <a:rPr lang="en-US" sz="2000"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Improved varieties </a:t>
            </a:r>
            <a:r>
              <a:rPr lang="en-US" sz="2000" dirty="0">
                <a:solidFill>
                  <a:srgbClr val="0070C0"/>
                </a:solidFill>
                <a:latin typeface="Arial" panose="020B0604020202020204" pitchFamily="34" charset="0"/>
                <a:cs typeface="Arial" panose="020B0604020202020204" pitchFamily="34" charset="0"/>
              </a:rPr>
              <a:t>(</a:t>
            </a:r>
            <a:r>
              <a:rPr lang="en-US" sz="2000" b="1" dirty="0">
                <a:solidFill>
                  <a:srgbClr val="0070C0"/>
                </a:solidFill>
                <a:latin typeface="Arial" panose="020B0604020202020204" pitchFamily="34" charset="0"/>
                <a:cs typeface="Arial" panose="020B0604020202020204" pitchFamily="34" charset="0"/>
              </a:rPr>
              <a:t>climate-smart, pest and disease resistant, drought tolerant,</a:t>
            </a:r>
            <a:r>
              <a:rPr lang="en-US" sz="2000" dirty="0">
                <a:solidFill>
                  <a:srgbClr val="0070C0"/>
                </a:solidFill>
                <a:latin typeface="Arial" panose="020B0604020202020204" pitchFamily="34" charset="0"/>
                <a:cs typeface="Arial" panose="020B0604020202020204" pitchFamily="34" charset="0"/>
              </a:rPr>
              <a:t> etc.)</a:t>
            </a:r>
          </a:p>
          <a:p>
            <a:pPr marL="457200" lvl="1" indent="0" algn="just">
              <a:buNone/>
              <a:defRPr/>
            </a:pPr>
            <a:endParaRPr lang="en-US" sz="2000" dirty="0">
              <a:latin typeface="Arial" panose="020B0604020202020204" pitchFamily="34" charset="0"/>
              <a:cs typeface="Arial" panose="020B0604020202020204" pitchFamily="34" charset="0"/>
            </a:endParaRPr>
          </a:p>
          <a:p>
            <a:pPr lvl="1" algn="just">
              <a:buFont typeface="Courier New" panose="02070309020205020404" pitchFamily="49" charset="0"/>
              <a:buChar char="o"/>
              <a:defRPr/>
            </a:pPr>
            <a:r>
              <a:rPr lang="en-US" sz="2000" b="1" dirty="0">
                <a:latin typeface="Arial" panose="020B0604020202020204" pitchFamily="34" charset="0"/>
                <a:cs typeface="Arial" panose="020B0604020202020204" pitchFamily="34" charset="0"/>
              </a:rPr>
              <a:t>Livestock</a:t>
            </a:r>
            <a:r>
              <a:rPr lang="en-US" sz="2000"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Improved breeds </a:t>
            </a:r>
            <a:r>
              <a:rPr lang="en-US" sz="2000" dirty="0">
                <a:solidFill>
                  <a:srgbClr val="0070C0"/>
                </a:solidFill>
                <a:latin typeface="Arial" panose="020B0604020202020204" pitchFamily="34" charset="0"/>
                <a:cs typeface="Arial" panose="020B0604020202020204" pitchFamily="34" charset="0"/>
              </a:rPr>
              <a:t>(</a:t>
            </a:r>
            <a:r>
              <a:rPr lang="en-US" sz="2000" b="1" dirty="0">
                <a:solidFill>
                  <a:srgbClr val="0070C0"/>
                </a:solidFill>
                <a:latin typeface="Arial" panose="020B0604020202020204" pitchFamily="34" charset="0"/>
                <a:cs typeface="Arial" panose="020B0604020202020204" pitchFamily="34" charset="0"/>
              </a:rPr>
              <a:t>climate-smart: for meat, milk, production of less gasses during digestion)</a:t>
            </a:r>
            <a:r>
              <a:rPr lang="en-US" sz="2000" dirty="0">
                <a:solidFill>
                  <a:srgbClr val="0070C0"/>
                </a:solidFill>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highly nutritious fodder</a:t>
            </a:r>
            <a:r>
              <a:rPr lang="en-US" sz="2000" dirty="0">
                <a:solidFill>
                  <a:srgbClr val="0070C0"/>
                </a:solidFill>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etc</a:t>
            </a:r>
            <a:r>
              <a:rPr lang="en-US" sz="2000" b="1" dirty="0">
                <a:solidFill>
                  <a:srgbClr val="0070C0"/>
                </a:solidFill>
                <a:latin typeface="Arial" panose="020B0604020202020204" pitchFamily="34" charset="0"/>
                <a:cs typeface="Arial" panose="020B0604020202020204" pitchFamily="34" charset="0"/>
              </a:rPr>
              <a:t>.</a:t>
            </a:r>
            <a:endParaRPr lang="en-US" sz="2000" dirty="0">
              <a:solidFill>
                <a:srgbClr val="0070C0"/>
              </a:solidFill>
              <a:latin typeface="Arial" panose="020B0604020202020204" pitchFamily="34" charset="0"/>
              <a:cs typeface="Arial" panose="020B0604020202020204" pitchFamily="34" charset="0"/>
            </a:endParaRPr>
          </a:p>
          <a:p>
            <a:pPr marL="457200" lvl="1" indent="0" algn="just">
              <a:buNone/>
              <a:defRPr/>
            </a:pPr>
            <a:endParaRPr lang="en-US" sz="2000" dirty="0">
              <a:latin typeface="Arial" panose="020B0604020202020204" pitchFamily="34" charset="0"/>
              <a:cs typeface="Arial" panose="020B0604020202020204" pitchFamily="34" charset="0"/>
            </a:endParaRPr>
          </a:p>
          <a:p>
            <a:pPr lvl="1" algn="just">
              <a:buFont typeface="Courier New" panose="02070309020205020404" pitchFamily="49" charset="0"/>
              <a:buChar char="o"/>
              <a:defRPr/>
            </a:pPr>
            <a:r>
              <a:rPr lang="en-US" sz="2000" b="1" dirty="0">
                <a:latin typeface="Arial" panose="020B0604020202020204" pitchFamily="34" charset="0"/>
                <a:cs typeface="Arial" panose="020B0604020202020204" pitchFamily="34" charset="0"/>
              </a:rPr>
              <a:t>Aquaculture</a:t>
            </a:r>
            <a:r>
              <a:rPr lang="en-US" sz="2000"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Improved fingerlings </a:t>
            </a:r>
            <a:r>
              <a:rPr lang="en-US" sz="2000" dirty="0">
                <a:solidFill>
                  <a:srgbClr val="0070C0"/>
                </a:solidFill>
                <a:latin typeface="Arial" panose="020B0604020202020204" pitchFamily="34" charset="0"/>
                <a:cs typeface="Arial" panose="020B0604020202020204" pitchFamily="34" charset="0"/>
              </a:rPr>
              <a:t>(</a:t>
            </a:r>
            <a:r>
              <a:rPr lang="en-US" sz="2000" b="1" dirty="0">
                <a:solidFill>
                  <a:srgbClr val="0070C0"/>
                </a:solidFill>
                <a:latin typeface="Arial" panose="020B0604020202020204" pitchFamily="34" charset="0"/>
                <a:cs typeface="Arial" panose="020B0604020202020204" pitchFamily="34" charset="0"/>
              </a:rPr>
              <a:t>climate-smart, low C emission</a:t>
            </a:r>
            <a:r>
              <a:rPr lang="en-US" sz="2000" dirty="0">
                <a:solidFill>
                  <a:srgbClr val="0070C0"/>
                </a:solidFill>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processing technologies</a:t>
            </a:r>
            <a:r>
              <a:rPr lang="en-US" sz="2000" dirty="0">
                <a:solidFill>
                  <a:srgbClr val="0070C0"/>
                </a:solidFill>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etc.</a:t>
            </a:r>
          </a:p>
          <a:p>
            <a:pPr lvl="1" algn="just">
              <a:buFont typeface="Courier New" panose="02070309020205020404" pitchFamily="49" charset="0"/>
              <a:buChar char="o"/>
              <a:defRPr/>
            </a:pPr>
            <a:endParaRPr lang="en-US" sz="2000" dirty="0">
              <a:latin typeface="Arial" panose="020B0604020202020204" pitchFamily="34" charset="0"/>
              <a:cs typeface="Arial" panose="020B0604020202020204" pitchFamily="34" charset="0"/>
            </a:endParaRPr>
          </a:p>
          <a:p>
            <a:pPr lvl="1" algn="just">
              <a:buFont typeface="Courier New" panose="02070309020205020404" pitchFamily="49" charset="0"/>
              <a:buChar char="o"/>
              <a:defRPr/>
            </a:pPr>
            <a:r>
              <a:rPr lang="en-US" sz="2000" b="1" dirty="0">
                <a:latin typeface="Arial" panose="020B0604020202020204" pitchFamily="34" charset="0"/>
                <a:cs typeface="Arial" panose="020B0604020202020204" pitchFamily="34" charset="0"/>
              </a:rPr>
              <a:t>Soil</a:t>
            </a:r>
            <a:r>
              <a:rPr lang="en-US" sz="2000"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Soil Health Innovations </a:t>
            </a:r>
            <a:r>
              <a:rPr lang="en-US" sz="2000" dirty="0">
                <a:solidFill>
                  <a:srgbClr val="0070C0"/>
                </a:solidFill>
                <a:latin typeface="Arial" panose="020B0604020202020204" pitchFamily="34" charset="0"/>
                <a:cs typeface="Arial" panose="020B0604020202020204" pitchFamily="34" charset="0"/>
              </a:rPr>
              <a:t>(</a:t>
            </a:r>
            <a:r>
              <a:rPr lang="en-US" sz="2000" b="1" dirty="0">
                <a:solidFill>
                  <a:srgbClr val="0070C0"/>
                </a:solidFill>
                <a:latin typeface="Arial" panose="020B0604020202020204" pitchFamily="34" charset="0"/>
                <a:cs typeface="Arial" panose="020B0604020202020204" pitchFamily="34" charset="0"/>
              </a:rPr>
              <a:t>ISFM</a:t>
            </a:r>
            <a:r>
              <a:rPr lang="en-US" sz="2000" dirty="0">
                <a:solidFill>
                  <a:srgbClr val="0070C0"/>
                </a:solidFill>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Soil testing </a:t>
            </a:r>
            <a:r>
              <a:rPr lang="en-US" sz="2000" b="1" dirty="0">
                <a:solidFill>
                  <a:srgbClr val="0070C0"/>
                </a:solidFill>
                <a:latin typeface="Arial" panose="020B0604020202020204" pitchFamily="34" charset="0"/>
                <a:cs typeface="Arial" panose="020B0604020202020204" pitchFamily="34" charset="0"/>
              </a:rPr>
              <a:t>for appropriate soil management decisions</a:t>
            </a:r>
            <a:r>
              <a:rPr lang="en-US" sz="2000" dirty="0">
                <a:solidFill>
                  <a:srgbClr val="0070C0"/>
                </a:solidFill>
                <a:latin typeface="Arial" panose="020B0604020202020204" pitchFamily="34" charset="0"/>
                <a:cs typeface="Arial" panose="020B0604020202020204" pitchFamily="34" charset="0"/>
              </a:rPr>
              <a:t>, </a:t>
            </a:r>
            <a:r>
              <a:rPr lang="en-US" sz="2000" b="1" dirty="0">
                <a:solidFill>
                  <a:srgbClr val="0070C0"/>
                </a:solidFill>
                <a:latin typeface="Arial" panose="020B0604020202020204" pitchFamily="34" charset="0"/>
                <a:cs typeface="Arial" panose="020B0604020202020204" pitchFamily="34" charset="0"/>
              </a:rPr>
              <a:t>sustainable agriculture &amp; productivity growth</a:t>
            </a:r>
            <a:r>
              <a:rPr lang="en-US" sz="2000" dirty="0">
                <a:solidFill>
                  <a:srgbClr val="0070C0"/>
                </a:solidFill>
                <a:latin typeface="Arial" panose="020B0604020202020204" pitchFamily="34" charset="0"/>
                <a:cs typeface="Arial" panose="020B0604020202020204" pitchFamily="34" charset="0"/>
              </a:rPr>
              <a:t>, </a:t>
            </a:r>
            <a:r>
              <a:rPr lang="en-US" sz="2000" b="1" dirty="0">
                <a:solidFill>
                  <a:srgbClr val="0070C0"/>
                </a:solidFill>
                <a:latin typeface="Arial" panose="020B0604020202020204" pitchFamily="34" charset="0"/>
                <a:cs typeface="Arial" panose="020B0604020202020204" pitchFamily="34" charset="0"/>
              </a:rPr>
              <a:t>overall soil health, efficient manure management system, etc</a:t>
            </a:r>
            <a:r>
              <a:rPr lang="en-US" sz="2000" dirty="0">
                <a:solidFill>
                  <a:srgbClr val="0070C0"/>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gn="just">
              <a:buNone/>
              <a:defRPr/>
            </a:pPr>
            <a:endParaRPr lang="en-US" sz="2600" dirty="0">
              <a:latin typeface="Arial" panose="020B0604020202020204" pitchFamily="34" charset="0"/>
              <a:cs typeface="Arial" panose="020B0604020202020204" pitchFamily="34" charset="0"/>
            </a:endParaRPr>
          </a:p>
          <a:p>
            <a:pPr algn="just">
              <a:defRPr/>
            </a:pPr>
            <a:endParaRPr lang="en-US" sz="2600" dirty="0">
              <a:latin typeface="Arial" panose="020B0604020202020204" pitchFamily="34" charset="0"/>
              <a:cs typeface="Arial" panose="020B0604020202020204" pitchFamily="34" charset="0"/>
            </a:endParaRPr>
          </a:p>
          <a:p>
            <a:pPr algn="just">
              <a:defRPr/>
            </a:pPr>
            <a:endParaRPr lang="en-US" sz="2600" dirty="0">
              <a:latin typeface="Arial" panose="020B0604020202020204" pitchFamily="34" charset="0"/>
              <a:cs typeface="Arial" panose="020B0604020202020204" pitchFamily="34" charset="0"/>
            </a:endParaRPr>
          </a:p>
          <a:p>
            <a:pPr algn="just">
              <a:defRPr/>
            </a:pPr>
            <a:endParaRPr lang="en-US" sz="2600" dirty="0">
              <a:latin typeface="Arial" panose="020B0604020202020204" pitchFamily="34" charset="0"/>
              <a:cs typeface="Arial" panose="020B0604020202020204" pitchFamily="34" charset="0"/>
            </a:endParaRPr>
          </a:p>
          <a:p>
            <a:pPr algn="just">
              <a:defRPr/>
            </a:pPr>
            <a:endParaRPr lang="en-US" sz="26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42039"/>
            <a:ext cx="12192000" cy="483624"/>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400" b="1" dirty="0">
                <a:ln w="0"/>
                <a:solidFill>
                  <a:schemeClr val="bg1"/>
                </a:solidFill>
                <a:latin typeface="Arial" panose="020B0604020202020204" pitchFamily="34" charset="0"/>
                <a:cs typeface="Arial" panose="020B0604020202020204" pitchFamily="34" charset="0"/>
              </a:rPr>
              <a:t>Impactful technologies that can lead to agricultural transformation in Nigeria_1/2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pic>
        <p:nvPicPr>
          <p:cNvPr id="7" name="Picture 6">
            <a:extLst>
              <a:ext uri="{FF2B5EF4-FFF2-40B4-BE49-F238E27FC236}">
                <a16:creationId xmlns:a16="http://schemas.microsoft.com/office/drawing/2014/main" id="{23FE61BB-0E3F-411B-97FB-FBA086B36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0597"/>
            <a:ext cx="4513176" cy="2724918"/>
          </a:xfrm>
          <a:prstGeom prst="rect">
            <a:avLst/>
          </a:prstGeom>
        </p:spPr>
      </p:pic>
      <p:pic>
        <p:nvPicPr>
          <p:cNvPr id="4" name="Picture 3">
            <a:extLst>
              <a:ext uri="{FF2B5EF4-FFF2-40B4-BE49-F238E27FC236}">
                <a16:creationId xmlns:a16="http://schemas.microsoft.com/office/drawing/2014/main" id="{076D9EBA-E8F5-42AA-903E-9676E9DF8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28" y="3486441"/>
            <a:ext cx="4364547" cy="2949731"/>
          </a:xfrm>
          <a:prstGeom prst="rect">
            <a:avLst/>
          </a:prstGeom>
        </p:spPr>
      </p:pic>
    </p:spTree>
    <p:extLst>
      <p:ext uri="{BB962C8B-B14F-4D97-AF65-F5344CB8AC3E}">
        <p14:creationId xmlns:p14="http://schemas.microsoft.com/office/powerpoint/2010/main" val="229330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21021" y="554775"/>
            <a:ext cx="8988792" cy="5877555"/>
          </a:xfrm>
        </p:spPr>
        <p:txBody>
          <a:bodyPr>
            <a:noAutofit/>
          </a:bodyPr>
          <a:lstStyle/>
          <a:p>
            <a:pPr algn="just">
              <a:defRPr/>
            </a:pPr>
            <a:r>
              <a:rPr lang="en-US" sz="2400" dirty="0">
                <a:latin typeface="Arial" panose="020B0604020202020204" pitchFamily="34" charset="0"/>
                <a:cs typeface="Arial" panose="020B0604020202020204" pitchFamily="34" charset="0"/>
              </a:rPr>
              <a:t>These are found in all areas of agriculture: Crops, Livestock, Aquaculture, Soil, Irrigation, Nutrition, Irrigation and index insurance, Mechanization, Etc.</a:t>
            </a:r>
          </a:p>
          <a:p>
            <a:pPr lvl="1" algn="just">
              <a:buFont typeface="Courier New" panose="02070309020205020404" pitchFamily="49" charset="0"/>
              <a:buChar char="o"/>
              <a:defRPr/>
            </a:pPr>
            <a:r>
              <a:rPr lang="en-US" b="1" dirty="0">
                <a:latin typeface="Arial" panose="020B0604020202020204" pitchFamily="34" charset="0"/>
                <a:cs typeface="Arial" panose="020B0604020202020204" pitchFamily="34" charset="0"/>
              </a:rPr>
              <a:t>Efficient small-scale irrigation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shallow tube wells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washbowls</a:t>
            </a:r>
            <a:r>
              <a:rPr lang="en-US" dirty="0">
                <a:latin typeface="Arial" panose="020B0604020202020204" pitchFamily="34" charset="0"/>
                <a:cs typeface="Arial" panose="020B0604020202020204" pitchFamily="34" charset="0"/>
              </a:rPr>
              <a:t> &amp; </a:t>
            </a:r>
            <a:r>
              <a:rPr lang="en-US" b="1" dirty="0">
                <a:latin typeface="Arial" panose="020B0604020202020204" pitchFamily="34" charset="0"/>
                <a:cs typeface="Arial" panose="020B0604020202020204" pitchFamily="34" charset="0"/>
              </a:rPr>
              <a:t>other water management technologies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for lifting water</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Improved productivity</a:t>
            </a:r>
            <a:r>
              <a:rPr lang="en-US" dirty="0">
                <a:solidFill>
                  <a:srgbClr val="0070C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better market</a:t>
            </a:r>
          </a:p>
          <a:p>
            <a:pPr marL="457200" lvl="1" indent="0" algn="just">
              <a:buNone/>
              <a:defRPr/>
            </a:pPr>
            <a:endParaRPr lang="en-US" dirty="0">
              <a:solidFill>
                <a:srgbClr val="0070C0"/>
              </a:solidFill>
              <a:latin typeface="Arial" panose="020B0604020202020204" pitchFamily="34" charset="0"/>
              <a:cs typeface="Arial" panose="020B0604020202020204" pitchFamily="34" charset="0"/>
            </a:endParaRPr>
          </a:p>
          <a:p>
            <a:pPr lvl="1" algn="just">
              <a:buFont typeface="Courier New" panose="02070309020205020404" pitchFamily="49" charset="0"/>
              <a:buChar char="o"/>
              <a:defRPr/>
            </a:pPr>
            <a:r>
              <a:rPr lang="en-US" b="1" dirty="0">
                <a:latin typeface="Arial" panose="020B0604020202020204" pitchFamily="34" charset="0"/>
                <a:cs typeface="Arial" panose="020B0604020202020204" pitchFamily="34" charset="0"/>
              </a:rPr>
              <a:t>Nutrition</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Biofortification</a:t>
            </a:r>
            <a:r>
              <a:rPr lang="en-US" dirty="0">
                <a:solidFill>
                  <a:srgbClr val="0070C0"/>
                </a:solidFill>
                <a:latin typeface="Arial" panose="020B0604020202020204" pitchFamily="34" charset="0"/>
                <a:cs typeface="Arial" panose="020B0604020202020204" pitchFamily="34" charset="0"/>
              </a:rPr>
              <a:t>, use of </a:t>
            </a:r>
            <a:r>
              <a:rPr lang="en-US" b="1" dirty="0">
                <a:solidFill>
                  <a:srgbClr val="FF0000"/>
                </a:solidFill>
                <a:latin typeface="Arial" panose="020B0604020202020204" pitchFamily="34" charset="0"/>
                <a:cs typeface="Arial" panose="020B0604020202020204" pitchFamily="34" charset="0"/>
              </a:rPr>
              <a:t>digital communication to reinforce nutrition &amp; household resilience</a:t>
            </a:r>
            <a:r>
              <a:rPr lang="en-US" dirty="0">
                <a:solidFill>
                  <a:srgbClr val="0070C0"/>
                </a:solidFill>
                <a:latin typeface="Arial" panose="020B0604020202020204" pitchFamily="34" charset="0"/>
                <a:cs typeface="Arial" panose="020B0604020202020204" pitchFamily="34" charset="0"/>
              </a:rPr>
              <a:t>, etc.</a:t>
            </a:r>
          </a:p>
          <a:p>
            <a:pPr marL="457200" lvl="1" indent="0" algn="just">
              <a:buNone/>
              <a:defRPr/>
            </a:pPr>
            <a:endParaRPr lang="en-US" dirty="0">
              <a:solidFill>
                <a:srgbClr val="0070C0"/>
              </a:solidFill>
              <a:latin typeface="Arial" panose="020B0604020202020204" pitchFamily="34" charset="0"/>
              <a:cs typeface="Arial" panose="020B0604020202020204" pitchFamily="34" charset="0"/>
            </a:endParaRPr>
          </a:p>
          <a:p>
            <a:pPr lvl="1" algn="just">
              <a:buFont typeface="Courier New" panose="02070309020205020404" pitchFamily="49" charset="0"/>
              <a:buChar char="o"/>
              <a:defRPr/>
            </a:pPr>
            <a:r>
              <a:rPr lang="en-US" b="1" dirty="0">
                <a:latin typeface="Arial" panose="020B0604020202020204" pitchFamily="34" charset="0"/>
                <a:cs typeface="Arial" panose="020B0604020202020204" pitchFamily="34" charset="0"/>
              </a:rPr>
              <a:t>Irrigation and index insurance</a:t>
            </a:r>
            <a:r>
              <a:rPr lang="en-US" dirty="0">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Innovations that expand farmers’ overall</a:t>
            </a:r>
            <a:r>
              <a:rPr lang="en-US" dirty="0">
                <a:solidFill>
                  <a:srgbClr val="0070C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drought protection</a:t>
            </a:r>
            <a:r>
              <a:rPr lang="en-US" dirty="0">
                <a:solidFill>
                  <a:srgbClr val="0070C0"/>
                </a:solidFill>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unlock investments that leverage the benefits of irrigation</a:t>
            </a:r>
            <a:r>
              <a:rPr lang="en-US" dirty="0">
                <a:solidFill>
                  <a:srgbClr val="0070C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better managed risks</a:t>
            </a:r>
            <a:r>
              <a:rPr lang="en-US" dirty="0">
                <a:solidFill>
                  <a:srgbClr val="0070C0"/>
                </a:solidFill>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etc</a:t>
            </a:r>
            <a:r>
              <a:rPr lang="en-US" dirty="0">
                <a:solidFill>
                  <a:srgbClr val="0070C0"/>
                </a:solidFill>
                <a:latin typeface="Arial" panose="020B0604020202020204" pitchFamily="34" charset="0"/>
                <a:cs typeface="Arial" panose="020B0604020202020204" pitchFamily="34" charset="0"/>
              </a:rPr>
              <a:t>.</a:t>
            </a:r>
          </a:p>
          <a:p>
            <a:pPr lvl="1" algn="just">
              <a:buFont typeface="Courier New" panose="02070309020205020404" pitchFamily="49" charset="0"/>
              <a:buChar char="o"/>
              <a:defRPr/>
            </a:pPr>
            <a:r>
              <a:rPr lang="en-US" b="1" dirty="0">
                <a:latin typeface="Arial" panose="020B0604020202020204" pitchFamily="34" charset="0"/>
                <a:cs typeface="Arial" panose="020B0604020202020204" pitchFamily="34" charset="0"/>
              </a:rPr>
              <a:t>Mechanization</a:t>
            </a:r>
            <a:r>
              <a:rPr lang="en-US" dirty="0">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Rate still </a:t>
            </a:r>
            <a:r>
              <a:rPr lang="en-US" b="1" dirty="0">
                <a:solidFill>
                  <a:srgbClr val="0070C0"/>
                </a:solidFill>
                <a:latin typeface="Arial" panose="020B0604020202020204" pitchFamily="34" charset="0"/>
                <a:cs typeface="Arial" panose="020B0604020202020204" pitchFamily="34" charset="0"/>
              </a:rPr>
              <a:t>too low in Nigeria </a:t>
            </a:r>
            <a:r>
              <a:rPr lang="en-US" dirty="0">
                <a:solidFill>
                  <a:srgbClr val="0070C0"/>
                </a:solidFill>
                <a:latin typeface="Arial" panose="020B0604020202020204" pitchFamily="34" charset="0"/>
                <a:cs typeface="Arial" panose="020B0604020202020204" pitchFamily="34" charset="0"/>
              </a:rPr>
              <a:t>(like most African countries) - hoe/cutlass technology is still dominant</a:t>
            </a:r>
            <a:endParaRPr lang="en-US" dirty="0">
              <a:latin typeface="Arial" panose="020B0604020202020204" pitchFamily="34" charset="0"/>
              <a:cs typeface="Arial" panose="020B0604020202020204" pitchFamily="34" charset="0"/>
            </a:endParaRPr>
          </a:p>
          <a:p>
            <a:pPr marL="0" indent="0" algn="just">
              <a:buNone/>
              <a:defRPr/>
            </a:pPr>
            <a:endParaRPr lang="en-US" sz="2500" dirty="0">
              <a:latin typeface="Arial" panose="020B0604020202020204" pitchFamily="34" charset="0"/>
              <a:cs typeface="Arial" panose="020B0604020202020204" pitchFamily="34" charset="0"/>
            </a:endParaRPr>
          </a:p>
          <a:p>
            <a:pPr algn="just">
              <a:defRPr/>
            </a:pPr>
            <a:endParaRPr lang="en-US" sz="2500" dirty="0">
              <a:latin typeface="Arial" panose="020B0604020202020204" pitchFamily="34" charset="0"/>
              <a:cs typeface="Arial" panose="020B0604020202020204" pitchFamily="34" charset="0"/>
            </a:endParaRPr>
          </a:p>
          <a:p>
            <a:pPr algn="just">
              <a:defRPr/>
            </a:pPr>
            <a:endParaRPr lang="en-US" sz="2500" dirty="0">
              <a:latin typeface="Arial" panose="020B0604020202020204" pitchFamily="34" charset="0"/>
              <a:cs typeface="Arial" panose="020B0604020202020204" pitchFamily="34" charset="0"/>
            </a:endParaRPr>
          </a:p>
          <a:p>
            <a:pPr algn="just">
              <a:defRPr/>
            </a:pPr>
            <a:endParaRPr lang="en-US" sz="2500" dirty="0">
              <a:latin typeface="Arial" panose="020B0604020202020204" pitchFamily="34" charset="0"/>
              <a:cs typeface="Arial" panose="020B0604020202020204" pitchFamily="34" charset="0"/>
            </a:endParaRPr>
          </a:p>
          <a:p>
            <a:pPr algn="just">
              <a:defRPr/>
            </a:pPr>
            <a:endParaRPr lang="en-US" sz="25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0"/>
            <a:ext cx="12170979" cy="554776"/>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400" b="1" dirty="0">
                <a:ln w="0"/>
                <a:solidFill>
                  <a:schemeClr val="bg1"/>
                </a:solidFill>
                <a:latin typeface="Arial" panose="020B0604020202020204" pitchFamily="34" charset="0"/>
                <a:cs typeface="Arial" panose="020B0604020202020204" pitchFamily="34" charset="0"/>
              </a:rPr>
              <a:t>Impactful technologies that can lead to agricultural transformation in Nigeria_2/2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pic>
        <p:nvPicPr>
          <p:cNvPr id="8" name="Picture 7" descr="A person cooking in a kitchen preparing food&#10;&#10;Description automatically generated">
            <a:extLst>
              <a:ext uri="{FF2B5EF4-FFF2-40B4-BE49-F238E27FC236}">
                <a16:creationId xmlns:a16="http://schemas.microsoft.com/office/drawing/2014/main" id="{9E75F598-D858-4BDF-8E88-C6DAE15DDA7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79456" y="2349795"/>
            <a:ext cx="3021881" cy="4508205"/>
          </a:xfrm>
          <a:prstGeom prst="rect">
            <a:avLst/>
          </a:prstGeom>
        </p:spPr>
      </p:pic>
      <p:pic>
        <p:nvPicPr>
          <p:cNvPr id="4" name="Picture 3">
            <a:extLst>
              <a:ext uri="{FF2B5EF4-FFF2-40B4-BE49-F238E27FC236}">
                <a16:creationId xmlns:a16="http://schemas.microsoft.com/office/drawing/2014/main" id="{D1668E86-FE56-4F2A-BFA7-82328F7DE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9455" y="554776"/>
            <a:ext cx="3021882" cy="1662281"/>
          </a:xfrm>
          <a:prstGeom prst="rect">
            <a:avLst/>
          </a:prstGeom>
        </p:spPr>
      </p:pic>
    </p:spTree>
    <p:extLst>
      <p:ext uri="{BB962C8B-B14F-4D97-AF65-F5344CB8AC3E}">
        <p14:creationId xmlns:p14="http://schemas.microsoft.com/office/powerpoint/2010/main" val="121348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52550" y="720762"/>
            <a:ext cx="7549660" cy="5701059"/>
          </a:xfrm>
        </p:spPr>
        <p:txBody>
          <a:bodyPr>
            <a:noAutofit/>
          </a:bodyPr>
          <a:lstStyle/>
          <a:p>
            <a:pPr algn="just">
              <a:defRPr/>
            </a:pPr>
            <a:r>
              <a:rPr lang="en-US" sz="2400" b="1" dirty="0">
                <a:latin typeface="Arial" panose="020B0604020202020204" pitchFamily="34" charset="0"/>
                <a:cs typeface="Arial" panose="020B0604020202020204" pitchFamily="34" charset="0"/>
              </a:rPr>
              <a:t>Climate smart </a:t>
            </a:r>
            <a:r>
              <a:rPr lang="en-US" sz="2400" dirty="0">
                <a:latin typeface="Arial" panose="020B0604020202020204" pitchFamily="34" charset="0"/>
                <a:cs typeface="Arial" panose="020B0604020202020204" pitchFamily="34" charset="0"/>
              </a:rPr>
              <a:t>agricultural technologies (</a:t>
            </a:r>
            <a:r>
              <a:rPr lang="en-US" sz="2400" b="1" dirty="0">
                <a:latin typeface="Arial" panose="020B0604020202020204" pitchFamily="34" charset="0"/>
                <a:cs typeface="Arial" panose="020B0604020202020204" pitchFamily="34" charset="0"/>
              </a:rPr>
              <a:t>seeds, breeds, fingerlings, etc</a:t>
            </a:r>
            <a:r>
              <a:rPr lang="en-US" sz="2400" dirty="0">
                <a:latin typeface="Arial" panose="020B0604020202020204" pitchFamily="34" charset="0"/>
                <a:cs typeface="Arial" panose="020B0604020202020204" pitchFamily="34" charset="0"/>
              </a:rPr>
              <a:t>.)</a:t>
            </a:r>
            <a:r>
              <a:rPr lang="en-US" sz="2400" dirty="0">
                <a:solidFill>
                  <a:srgbClr val="FF0000"/>
                </a:solidFill>
                <a:latin typeface="Arial" panose="020B0604020202020204" pitchFamily="34" charset="0"/>
                <a:cs typeface="Arial" panose="020B0604020202020204" pitchFamily="34" charset="0"/>
              </a:rPr>
              <a:t> - </a:t>
            </a:r>
            <a:r>
              <a:rPr lang="en-US" sz="2400" b="1" dirty="0">
                <a:solidFill>
                  <a:srgbClr val="FF0000"/>
                </a:solidFill>
                <a:latin typeface="Arial" panose="020B0604020202020204" pitchFamily="34" charset="0"/>
                <a:cs typeface="Arial" panose="020B0604020202020204" pitchFamily="34" charset="0"/>
              </a:rPr>
              <a:t>help farmers to build resilience in the face of climate change</a:t>
            </a:r>
            <a:endParaRPr lang="en-US" sz="2400" b="1" dirty="0">
              <a:latin typeface="Arial" panose="020B0604020202020204" pitchFamily="34" charset="0"/>
              <a:cs typeface="Arial" panose="020B0604020202020204" pitchFamily="34" charset="0"/>
            </a:endParaRPr>
          </a:p>
          <a:p>
            <a:pPr algn="just">
              <a:defRPr/>
            </a:pPr>
            <a:r>
              <a:rPr lang="en-US" sz="2400" b="1" dirty="0">
                <a:latin typeface="Arial" panose="020B0604020202020204" pitchFamily="34" charset="0"/>
                <a:cs typeface="Arial" panose="020B0604020202020204" pitchFamily="34" charset="0"/>
              </a:rPr>
              <a:t>Digital</a:t>
            </a:r>
            <a:r>
              <a:rPr lang="en-US" sz="2400" dirty="0">
                <a:latin typeface="Arial" panose="020B0604020202020204" pitchFamily="34" charset="0"/>
                <a:cs typeface="Arial" panose="020B0604020202020204" pitchFamily="34" charset="0"/>
              </a:rPr>
              <a:t> technologies/digital agriculture (weather advisory, etc.)</a:t>
            </a:r>
          </a:p>
          <a:p>
            <a:pPr algn="just">
              <a:defRPr/>
            </a:pPr>
            <a:r>
              <a:rPr lang="en-US" sz="2400" b="1" dirty="0">
                <a:latin typeface="Arial" panose="020B0604020202020204" pitchFamily="34" charset="0"/>
                <a:cs typeface="Arial" panose="020B0604020202020204" pitchFamily="34" charset="0"/>
              </a:rPr>
              <a:t>Soil health</a:t>
            </a:r>
            <a:r>
              <a:rPr lang="en-US" sz="2400" dirty="0">
                <a:latin typeface="Arial" panose="020B0604020202020204" pitchFamily="34" charset="0"/>
                <a:cs typeface="Arial" panose="020B0604020202020204" pitchFamily="34" charset="0"/>
              </a:rPr>
              <a:t> innovations &amp; technologies</a:t>
            </a:r>
          </a:p>
          <a:p>
            <a:pPr algn="just">
              <a:defRPr/>
            </a:pPr>
            <a:r>
              <a:rPr lang="en-US" sz="2400" b="1" dirty="0">
                <a:latin typeface="Arial" panose="020B0604020202020204" pitchFamily="34" charset="0"/>
                <a:cs typeface="Arial" panose="020B0604020202020204" pitchFamily="34" charset="0"/>
              </a:rPr>
              <a:t>Integrated Soil Fertility Managemen</a:t>
            </a:r>
            <a:r>
              <a:rPr lang="en-US" sz="2400" dirty="0">
                <a:latin typeface="Arial" panose="020B0604020202020204" pitchFamily="34" charset="0"/>
                <a:cs typeface="Arial" panose="020B0604020202020204" pitchFamily="34" charset="0"/>
              </a:rPr>
              <a:t>t (ISFM) &amp; Agronomic Efficiency</a:t>
            </a:r>
          </a:p>
          <a:p>
            <a:pPr algn="just">
              <a:defRPr/>
            </a:pPr>
            <a:r>
              <a:rPr lang="en-US" sz="2400" dirty="0">
                <a:latin typeface="Arial" panose="020B0604020202020204" pitchFamily="34" charset="0"/>
                <a:cs typeface="Arial" panose="020B0604020202020204" pitchFamily="34" charset="0"/>
              </a:rPr>
              <a:t>Sustainable </a:t>
            </a:r>
            <a:r>
              <a:rPr lang="en-US" sz="2400" b="1" dirty="0">
                <a:latin typeface="Arial" panose="020B0604020202020204" pitchFamily="34" charset="0"/>
                <a:cs typeface="Arial" panose="020B0604020202020204" pitchFamily="34" charset="0"/>
              </a:rPr>
              <a:t>intensification</a:t>
            </a:r>
          </a:p>
          <a:p>
            <a:pPr algn="just">
              <a:defRPr/>
            </a:pPr>
            <a:r>
              <a:rPr lang="en-US" sz="2400" b="1" dirty="0">
                <a:latin typeface="Arial" panose="020B0604020202020204" pitchFamily="34" charset="0"/>
                <a:cs typeface="Arial" panose="020B0604020202020204" pitchFamily="34" charset="0"/>
              </a:rPr>
              <a:t>Biofortification</a:t>
            </a:r>
            <a:r>
              <a:rPr lang="en-US" sz="2400" dirty="0">
                <a:latin typeface="Arial" panose="020B0604020202020204" pitchFamily="34" charset="0"/>
                <a:cs typeface="Arial" panose="020B0604020202020204" pitchFamily="34" charset="0"/>
              </a:rPr>
              <a:t>/Fortification (</a:t>
            </a:r>
            <a:r>
              <a:rPr lang="en-GB" sz="2400" b="1" dirty="0">
                <a:solidFill>
                  <a:srgbClr val="FF0000"/>
                </a:solidFill>
                <a:latin typeface="Arial" panose="020B0604020202020204" pitchFamily="34" charset="0"/>
                <a:cs typeface="Arial" panose="020B0604020202020204" pitchFamily="34" charset="0"/>
              </a:rPr>
              <a:t>breeding of nutrient dense crops, etc.</a:t>
            </a:r>
            <a:r>
              <a:rPr lang="en-US" sz="2400" dirty="0">
                <a:latin typeface="Arial" panose="020B0604020202020204" pitchFamily="34" charset="0"/>
                <a:cs typeface="Arial" panose="020B0604020202020204" pitchFamily="34" charset="0"/>
              </a:rPr>
              <a:t>)</a:t>
            </a:r>
          </a:p>
          <a:p>
            <a:pPr algn="just">
              <a:defRPr/>
            </a:pPr>
            <a:r>
              <a:rPr lang="en-US" sz="2400" b="1" dirty="0">
                <a:latin typeface="Arial" panose="020B0604020202020204" pitchFamily="34" charset="0"/>
                <a:cs typeface="Arial" panose="020B0604020202020204" pitchFamily="34" charset="0"/>
              </a:rPr>
              <a:t>Innovation Platform </a:t>
            </a:r>
            <a:r>
              <a:rPr lang="en-US" sz="2400" dirty="0">
                <a:latin typeface="Arial" panose="020B0604020202020204" pitchFamily="34" charset="0"/>
                <a:cs typeface="Arial" panose="020B0604020202020204" pitchFamily="34" charset="0"/>
              </a:rPr>
              <a:t>or Multi-stakeholder Platform</a:t>
            </a:r>
          </a:p>
          <a:p>
            <a:pPr marL="0" indent="0" algn="just">
              <a:buNone/>
              <a:defRPr/>
            </a:pPr>
            <a:r>
              <a:rPr lang="en-US" sz="2400" b="1" dirty="0">
                <a:latin typeface="Arial" panose="020B0604020202020204" pitchFamily="34" charset="0"/>
                <a:cs typeface="Arial" panose="020B0604020202020204" pitchFamily="34" charset="0"/>
                <a:sym typeface="Wingdings" panose="05000000000000000000" pitchFamily="2" charset="2"/>
              </a:rPr>
              <a:t> Deep dive in next slides</a:t>
            </a:r>
            <a:endParaRPr lang="en-US" sz="2400" b="1" dirty="0">
              <a:latin typeface="Arial" panose="020B0604020202020204" pitchFamily="34" charset="0"/>
              <a:cs typeface="Arial" panose="020B0604020202020204" pitchFamily="34" charset="0"/>
            </a:endParaRPr>
          </a:p>
          <a:p>
            <a:pPr marL="0" indent="0" algn="just">
              <a:buNone/>
              <a:defRPr/>
            </a:pPr>
            <a:endParaRPr lang="en-US" sz="24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52550" y="42039"/>
            <a:ext cx="12055367" cy="678723"/>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400" b="1" dirty="0">
                <a:ln w="0"/>
                <a:solidFill>
                  <a:schemeClr val="bg1"/>
                </a:solidFill>
                <a:latin typeface="Arial" panose="020B0604020202020204" pitchFamily="34" charset="0"/>
                <a:cs typeface="Arial" panose="020B0604020202020204" pitchFamily="34" charset="0"/>
              </a:rPr>
              <a:t>Available technologies &amp; innovations that can significantly contribute to agricultural transformation_1/1</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pic>
        <p:nvPicPr>
          <p:cNvPr id="4" name="Picture 3">
            <a:extLst>
              <a:ext uri="{FF2B5EF4-FFF2-40B4-BE49-F238E27FC236}">
                <a16:creationId xmlns:a16="http://schemas.microsoft.com/office/drawing/2014/main" id="{FED1FEAF-F180-4085-ACA5-02ABED221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991" y="836108"/>
            <a:ext cx="4383926" cy="2915311"/>
          </a:xfrm>
          <a:prstGeom prst="rect">
            <a:avLst/>
          </a:prstGeom>
        </p:spPr>
      </p:pic>
      <p:pic>
        <p:nvPicPr>
          <p:cNvPr id="8" name="Picture 7">
            <a:extLst>
              <a:ext uri="{FF2B5EF4-FFF2-40B4-BE49-F238E27FC236}">
                <a16:creationId xmlns:a16="http://schemas.microsoft.com/office/drawing/2014/main" id="{754335C3-D0A2-4168-8EE0-2CDAE6FC4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3990" y="4021081"/>
            <a:ext cx="4383926" cy="2505779"/>
          </a:xfrm>
          <a:prstGeom prst="rect">
            <a:avLst/>
          </a:prstGeom>
        </p:spPr>
      </p:pic>
    </p:spTree>
    <p:extLst>
      <p:ext uri="{BB962C8B-B14F-4D97-AF65-F5344CB8AC3E}">
        <p14:creationId xmlns:p14="http://schemas.microsoft.com/office/powerpoint/2010/main" val="151913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52550" y="1217120"/>
            <a:ext cx="8198565" cy="4679183"/>
          </a:xfrm>
        </p:spPr>
        <p:txBody>
          <a:bodyPr>
            <a:noAutofit/>
          </a:bodyPr>
          <a:lstStyle/>
          <a:p>
            <a:pPr algn="just">
              <a:defRPr/>
            </a:pPr>
            <a:r>
              <a:rPr lang="en-US" dirty="0">
                <a:latin typeface="Arial" panose="020B0604020202020204" pitchFamily="34" charset="0"/>
                <a:cs typeface="Arial" panose="020B0604020202020204" pitchFamily="34" charset="0"/>
              </a:rPr>
              <a:t>Help </a:t>
            </a:r>
            <a:r>
              <a:rPr lang="en-US" b="1" dirty="0">
                <a:latin typeface="Arial" panose="020B0604020202020204" pitchFamily="34" charset="0"/>
                <a:cs typeface="Arial" panose="020B0604020202020204" pitchFamily="34" charset="0"/>
              </a:rPr>
              <a:t>reduce weather volatility &amp; climate related risks </a:t>
            </a:r>
            <a:r>
              <a:rPr lang="en-US" dirty="0">
                <a:latin typeface="Arial" panose="020B0604020202020204" pitchFamily="34" charset="0"/>
                <a:cs typeface="Arial" panose="020B0604020202020204" pitchFamily="34" charset="0"/>
              </a:rPr>
              <a:t>(esp. in the absence of insurance services): Examples include </a:t>
            </a:r>
            <a:r>
              <a:rPr lang="en-US" b="1" dirty="0">
                <a:solidFill>
                  <a:srgbClr val="FF0000"/>
                </a:solidFill>
                <a:latin typeface="Arial" panose="020B0604020202020204" pitchFamily="34" charset="0"/>
                <a:cs typeface="Arial" panose="020B0604020202020204" pitchFamily="34" charset="0"/>
              </a:rPr>
              <a:t>heat tolerant varieties</a:t>
            </a:r>
            <a:r>
              <a:rPr lang="en-US"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improved agronomic practices</a:t>
            </a:r>
            <a:r>
              <a:rPr lang="en-US"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etc</a:t>
            </a:r>
            <a:r>
              <a:rPr lang="en-US" dirty="0">
                <a:solidFill>
                  <a:srgbClr val="FF0000"/>
                </a:solidFill>
                <a:latin typeface="Arial" panose="020B0604020202020204" pitchFamily="34" charset="0"/>
                <a:cs typeface="Arial" panose="020B0604020202020204" pitchFamily="34" charset="0"/>
              </a:rPr>
              <a:t>.</a:t>
            </a:r>
          </a:p>
          <a:p>
            <a:pPr marL="0" indent="0" algn="just">
              <a:buNone/>
              <a:defRPr/>
            </a:pPr>
            <a:endParaRPr lang="en-US" dirty="0">
              <a:latin typeface="Arial" panose="020B0604020202020204" pitchFamily="34" charset="0"/>
              <a:cs typeface="Arial" panose="020B0604020202020204" pitchFamily="34" charset="0"/>
            </a:endParaRPr>
          </a:p>
          <a:p>
            <a:pPr algn="just">
              <a:defRPr/>
            </a:pPr>
            <a:r>
              <a:rPr lang="en-US" dirty="0">
                <a:latin typeface="Arial" panose="020B0604020202020204" pitchFamily="34" charset="0"/>
                <a:cs typeface="Arial" panose="020B0604020202020204" pitchFamily="34" charset="0"/>
              </a:rPr>
              <a:t>Help to </a:t>
            </a:r>
            <a:r>
              <a:rPr lang="en-US" b="1" dirty="0">
                <a:latin typeface="Arial" panose="020B0604020202020204" pitchFamily="34" charset="0"/>
                <a:cs typeface="Arial" panose="020B0604020202020204" pitchFamily="34" charset="0"/>
              </a:rPr>
              <a:t>address the negative impact of recurrent droughts. </a:t>
            </a:r>
            <a:r>
              <a:rPr lang="en-US" dirty="0">
                <a:latin typeface="Arial" panose="020B0604020202020204" pitchFamily="34" charset="0"/>
                <a:cs typeface="Arial" panose="020B0604020202020204" pitchFamily="34" charset="0"/>
              </a:rPr>
              <a:t>Examples include innovations related to </a:t>
            </a:r>
            <a:r>
              <a:rPr lang="en-US" b="1" dirty="0">
                <a:solidFill>
                  <a:srgbClr val="FF0000"/>
                </a:solidFill>
                <a:latin typeface="Arial" panose="020B0604020202020204" pitchFamily="34" charset="0"/>
                <a:cs typeface="Arial" panose="020B0604020202020204" pitchFamily="34" charset="0"/>
              </a:rPr>
              <a:t>planting of cover crops</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covering of topsoil</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to prevent or limit heat transfer</a:t>
            </a:r>
            <a:r>
              <a:rPr lang="en-US" dirty="0">
                <a:latin typeface="Arial" panose="020B0604020202020204" pitchFamily="34" charset="0"/>
                <a:cs typeface="Arial" panose="020B0604020202020204" pitchFamily="34" charset="0"/>
              </a:rPr>
              <a:t> to the soil &amp; protect compost from washing off easily</a:t>
            </a:r>
          </a:p>
          <a:p>
            <a:pPr algn="just">
              <a:defRPr/>
            </a:pPr>
            <a:endParaRPr lang="en-US" dirty="0">
              <a:latin typeface="Arial" panose="020B0604020202020204" pitchFamily="34" charset="0"/>
              <a:cs typeface="Arial" panose="020B0604020202020204" pitchFamily="34" charset="0"/>
            </a:endParaRPr>
          </a:p>
          <a:p>
            <a:pPr marL="0" indent="0" algn="just">
              <a:buNone/>
              <a:defRPr/>
            </a:pPr>
            <a:endParaRPr lang="en-US"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52550" y="42039"/>
            <a:ext cx="12107917" cy="571147"/>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Climate smart agricultural technologies – Deep Dive_1/12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pic>
        <p:nvPicPr>
          <p:cNvPr id="7" name="Picture 16" descr="Microdosing: Cutting waste and putting nutrients exactly where they are  needed | Ecoagriculturist">
            <a:extLst>
              <a:ext uri="{FF2B5EF4-FFF2-40B4-BE49-F238E27FC236}">
                <a16:creationId xmlns:a16="http://schemas.microsoft.com/office/drawing/2014/main" id="{B96A41C5-8BFA-43E2-90A7-1A7709F190E0}"/>
              </a:ext>
            </a:extLst>
          </p:cNvPr>
          <p:cNvPicPr>
            <a:picLocks noChangeAspect="1" noChangeArrowheads="1"/>
          </p:cNvPicPr>
          <p:nvPr/>
        </p:nvPicPr>
        <p:blipFill>
          <a:blip r:embed="rId3"/>
          <a:srcRect/>
          <a:stretch>
            <a:fillRect/>
          </a:stretch>
        </p:blipFill>
        <p:spPr bwMode="auto">
          <a:xfrm>
            <a:off x="8493508" y="3645171"/>
            <a:ext cx="3264942" cy="1857388"/>
          </a:xfrm>
          <a:prstGeom prst="rect">
            <a:avLst/>
          </a:prstGeom>
          <a:noFill/>
        </p:spPr>
      </p:pic>
      <p:pic>
        <p:nvPicPr>
          <p:cNvPr id="8" name="Picture 7">
            <a:extLst>
              <a:ext uri="{FF2B5EF4-FFF2-40B4-BE49-F238E27FC236}">
                <a16:creationId xmlns:a16="http://schemas.microsoft.com/office/drawing/2014/main" id="{ED497B4A-689D-4EBC-A6C3-60E85B86DF99}"/>
              </a:ext>
            </a:extLst>
          </p:cNvPr>
          <p:cNvPicPr/>
          <p:nvPr/>
        </p:nvPicPr>
        <p:blipFill>
          <a:blip r:embed="rId4" cstate="print"/>
          <a:srcRect/>
          <a:stretch>
            <a:fillRect/>
          </a:stretch>
        </p:blipFill>
        <p:spPr bwMode="auto">
          <a:xfrm>
            <a:off x="8493508" y="985664"/>
            <a:ext cx="3286116" cy="2071702"/>
          </a:xfrm>
          <a:prstGeom prst="rect">
            <a:avLst/>
          </a:prstGeom>
          <a:noFill/>
          <a:ln w="9525">
            <a:noFill/>
            <a:miter lim="800000"/>
            <a:headEnd/>
            <a:tailEnd/>
          </a:ln>
        </p:spPr>
      </p:pic>
    </p:spTree>
    <p:extLst>
      <p:ext uri="{BB962C8B-B14F-4D97-AF65-F5344CB8AC3E}">
        <p14:creationId xmlns:p14="http://schemas.microsoft.com/office/powerpoint/2010/main" val="45946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42041" y="956443"/>
            <a:ext cx="8402712" cy="5139557"/>
          </a:xfrm>
        </p:spPr>
        <p:txBody>
          <a:bodyPr>
            <a:noAutofit/>
          </a:bodyPr>
          <a:lstStyle/>
          <a:p>
            <a:pPr algn="just">
              <a:defRPr/>
            </a:pPr>
            <a:r>
              <a:rPr lang="en-US" sz="2400" dirty="0">
                <a:latin typeface="Arial" panose="020B0604020202020204" pitchFamily="34" charset="0"/>
                <a:cs typeface="Arial" panose="020B0604020202020204" pitchFamily="34" charset="0"/>
              </a:rPr>
              <a:t>Digital tools and infrastructure are used to </a:t>
            </a:r>
            <a:r>
              <a:rPr lang="en-US" sz="2400" b="1" dirty="0">
                <a:latin typeface="Arial" panose="020B0604020202020204" pitchFamily="34" charset="0"/>
                <a:cs typeface="Arial" panose="020B0604020202020204" pitchFamily="34" charset="0"/>
              </a:rPr>
              <a:t>multiply impact exponentially</a:t>
            </a:r>
            <a:endParaRPr lang="en-US" sz="2400" dirty="0">
              <a:latin typeface="Arial" panose="020B0604020202020204" pitchFamily="34" charset="0"/>
              <a:cs typeface="Arial" panose="020B0604020202020204" pitchFamily="34" charset="0"/>
            </a:endParaRPr>
          </a:p>
          <a:p>
            <a:pPr algn="just">
              <a:defRPr/>
            </a:pPr>
            <a:r>
              <a:rPr lang="en-US" sz="2400" b="1" dirty="0">
                <a:latin typeface="Arial" panose="020B0604020202020204" pitchFamily="34" charset="0"/>
                <a:cs typeface="Arial" panose="020B0604020202020204" pitchFamily="34" charset="0"/>
              </a:rPr>
              <a:t>Develop farmers’ database </a:t>
            </a:r>
            <a:r>
              <a:rPr lang="en-US" sz="2400" dirty="0">
                <a:latin typeface="Arial" panose="020B0604020202020204" pitchFamily="34" charset="0"/>
                <a:cs typeface="Arial" panose="020B0604020202020204" pitchFamily="34" charset="0"/>
              </a:rPr>
              <a:t>– a register through which farmers can be categorized (e.g., by commodities) for intervention targeting</a:t>
            </a:r>
          </a:p>
          <a:p>
            <a:pPr algn="just">
              <a:defRPr/>
            </a:pPr>
            <a:r>
              <a:rPr lang="en-US" sz="2400" b="1" dirty="0">
                <a:latin typeface="Arial" panose="020B0604020202020204" pitchFamily="34" charset="0"/>
                <a:cs typeface="Arial" panose="020B0604020202020204" pitchFamily="34" charset="0"/>
              </a:rPr>
              <a:t>Support</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advisory services</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service delivery</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farm level solutions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(e.g., precision agriculture), </a:t>
            </a:r>
            <a:r>
              <a:rPr lang="en-US" sz="2400" b="1" dirty="0">
                <a:solidFill>
                  <a:srgbClr val="FF0000"/>
                </a:solidFill>
                <a:latin typeface="Arial" panose="020B0604020202020204" pitchFamily="34" charset="0"/>
                <a:cs typeface="Arial" panose="020B0604020202020204" pitchFamily="34" charset="0"/>
              </a:rPr>
              <a:t>access to markets &amp; finance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(farmers &amp; aggregators), </a:t>
            </a:r>
            <a:r>
              <a:rPr lang="en-US" sz="2400" b="1" dirty="0">
                <a:solidFill>
                  <a:srgbClr val="FF0000"/>
                </a:solidFill>
                <a:latin typeface="Arial" panose="020B0604020202020204" pitchFamily="34" charset="0"/>
                <a:cs typeface="Arial" panose="020B0604020202020204" pitchFamily="34" charset="0"/>
              </a:rPr>
              <a:t>supply chains &amp; distribution systems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(digital info can mitigate many challenges facing supply chains) – thereby </a:t>
            </a:r>
            <a:r>
              <a:rPr lang="en-US" sz="2400" b="1" dirty="0">
                <a:solidFill>
                  <a:srgbClr val="5B9BD5"/>
                </a:solidFill>
                <a:latin typeface="Arial" panose="020B0604020202020204" pitchFamily="34" charset="0"/>
                <a:cs typeface="Arial" panose="020B0604020202020204" pitchFamily="34" charset="0"/>
              </a:rPr>
              <a:t>improving farmer livelihoods &amp; profitability of </a:t>
            </a:r>
            <a:r>
              <a:rPr lang="en-US" sz="2400" b="1" dirty="0" err="1">
                <a:solidFill>
                  <a:srgbClr val="5B9BD5"/>
                </a:solidFill>
                <a:latin typeface="Arial" panose="020B0604020202020204" pitchFamily="34" charset="0"/>
                <a:cs typeface="Arial" panose="020B0604020202020204" pitchFamily="34" charset="0"/>
              </a:rPr>
              <a:t>agri</a:t>
            </a:r>
            <a:r>
              <a:rPr lang="en-US" sz="2400" b="1" dirty="0">
                <a:solidFill>
                  <a:srgbClr val="5B9BD5"/>
                </a:solidFill>
                <a:latin typeface="Arial" panose="020B0604020202020204" pitchFamily="34" charset="0"/>
                <a:cs typeface="Arial" panose="020B0604020202020204" pitchFamily="34" charset="0"/>
              </a:rPr>
              <a:t>-enterprises</a:t>
            </a:r>
          </a:p>
          <a:p>
            <a:pPr algn="just">
              <a:defRPr/>
            </a:pPr>
            <a:r>
              <a:rPr lang="en-US" sz="2400" dirty="0">
                <a:latin typeface="Arial" panose="020B0604020202020204" pitchFamily="34" charset="0"/>
                <a:cs typeface="Arial" panose="020B0604020202020204" pitchFamily="34" charset="0"/>
              </a:rPr>
              <a:t>Make a </a:t>
            </a:r>
            <a:r>
              <a:rPr lang="en-US" sz="2400" b="1" dirty="0">
                <a:latin typeface="Arial" panose="020B0604020202020204" pitchFamily="34" charset="0"/>
                <a:cs typeface="Arial" panose="020B0604020202020204" pitchFamily="34" charset="0"/>
              </a:rPr>
              <a:t>significant contribution </a:t>
            </a:r>
            <a:r>
              <a:rPr lang="en-US" sz="2400" dirty="0">
                <a:latin typeface="Arial" panose="020B0604020202020204" pitchFamily="34" charset="0"/>
                <a:cs typeface="Arial" panose="020B0604020202020204" pitchFamily="34" charset="0"/>
              </a:rPr>
              <a:t>to </a:t>
            </a:r>
            <a:r>
              <a:rPr lang="en-US" sz="2400" b="1" dirty="0">
                <a:solidFill>
                  <a:srgbClr val="FF0000"/>
                </a:solidFill>
                <a:latin typeface="Arial" panose="020B0604020202020204" pitchFamily="34" charset="0"/>
                <a:cs typeface="Arial" panose="020B0604020202020204" pitchFamily="34" charset="0"/>
              </a:rPr>
              <a:t>pests/diseases surveillance &amp; effective management/ response</a:t>
            </a: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42041" y="6235955"/>
            <a:ext cx="8897564"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121778" y="42039"/>
            <a:ext cx="12028179" cy="495843"/>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ln w="0"/>
                <a:solidFill>
                  <a:schemeClr val="bg1"/>
                </a:solidFill>
                <a:latin typeface="Arial" panose="020B0604020202020204" pitchFamily="34" charset="0"/>
                <a:cs typeface="Arial" panose="020B0604020202020204" pitchFamily="34" charset="0"/>
              </a:rPr>
              <a:t>Digital technologies/agriculture – Deep Dive_2/12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pic>
        <p:nvPicPr>
          <p:cNvPr id="4" name="Picture 3">
            <a:extLst>
              <a:ext uri="{FF2B5EF4-FFF2-40B4-BE49-F238E27FC236}">
                <a16:creationId xmlns:a16="http://schemas.microsoft.com/office/drawing/2014/main" id="{4E4A4AA8-E1AD-467C-A5ED-27AFCF312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9604" y="677837"/>
            <a:ext cx="3004969" cy="2614430"/>
          </a:xfrm>
          <a:prstGeom prst="rect">
            <a:avLst/>
          </a:prstGeom>
        </p:spPr>
      </p:pic>
      <p:pic>
        <p:nvPicPr>
          <p:cNvPr id="8" name="Picture 7">
            <a:extLst>
              <a:ext uri="{FF2B5EF4-FFF2-40B4-BE49-F238E27FC236}">
                <a16:creationId xmlns:a16="http://schemas.microsoft.com/office/drawing/2014/main" id="{755A02DF-D2DE-49AA-9698-5A2F90E32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605" y="3419528"/>
            <a:ext cx="3004969" cy="3438472"/>
          </a:xfrm>
          <a:prstGeom prst="rect">
            <a:avLst/>
          </a:prstGeom>
        </p:spPr>
      </p:pic>
    </p:spTree>
    <p:extLst>
      <p:ext uri="{BB962C8B-B14F-4D97-AF65-F5344CB8AC3E}">
        <p14:creationId xmlns:p14="http://schemas.microsoft.com/office/powerpoint/2010/main" val="197245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C4E51D-03AF-418D-BB4B-56FD5FDD3E10}"/>
              </a:ext>
            </a:extLst>
          </p:cNvPr>
          <p:cNvSpPr/>
          <p:nvPr/>
        </p:nvSpPr>
        <p:spPr>
          <a:xfrm>
            <a:off x="0" y="10265"/>
            <a:ext cx="12192000" cy="649874"/>
          </a:xfrm>
          <a:prstGeom prst="rect">
            <a:avLst/>
          </a:prstGeom>
          <a:solidFill>
            <a:srgbClr val="067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340" y="6309143"/>
            <a:ext cx="845689" cy="406861"/>
          </a:xfrm>
          <a:prstGeom prst="rect">
            <a:avLst/>
          </a:prstGeom>
          <a:solidFill>
            <a:srgbClr val="0C6A4B"/>
          </a:solidFill>
          <a:ln>
            <a:noFill/>
          </a:ln>
          <a:effectLst/>
        </p:spPr>
      </p:pic>
      <p:sp>
        <p:nvSpPr>
          <p:cNvPr id="15" name="Title 1">
            <a:extLst>
              <a:ext uri="{FF2B5EF4-FFF2-40B4-BE49-F238E27FC236}">
                <a16:creationId xmlns:a16="http://schemas.microsoft.com/office/drawing/2014/main" id="{85D2BF7C-FA24-466D-8D91-CE5BF85B4EAC}"/>
              </a:ext>
            </a:extLst>
          </p:cNvPr>
          <p:cNvSpPr txBox="1">
            <a:spLocks/>
          </p:cNvSpPr>
          <p:nvPr/>
        </p:nvSpPr>
        <p:spPr>
          <a:xfrm>
            <a:off x="2501462" y="21023"/>
            <a:ext cx="7115504" cy="504498"/>
          </a:xfrm>
          <a:prstGeom prst="rect">
            <a:avLst/>
          </a:prstGeom>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00" b="1" dirty="0">
                <a:ln w="0"/>
                <a:solidFill>
                  <a:schemeClr val="bg1"/>
                </a:solidFill>
                <a:latin typeface="Arial" panose="020B0604020202020204" pitchFamily="34" charset="0"/>
                <a:cs typeface="Arial" panose="020B0604020202020204" pitchFamily="34" charset="0"/>
              </a:rPr>
              <a:t>Key messages_1/3</a:t>
            </a:r>
          </a:p>
        </p:txBody>
      </p:sp>
      <p:sp>
        <p:nvSpPr>
          <p:cNvPr id="7" name="Title 1">
            <a:extLst>
              <a:ext uri="{FF2B5EF4-FFF2-40B4-BE49-F238E27FC236}">
                <a16:creationId xmlns:a16="http://schemas.microsoft.com/office/drawing/2014/main" id="{93BF0D41-B657-4642-AFD8-060B62683D86}"/>
              </a:ext>
            </a:extLst>
          </p:cNvPr>
          <p:cNvSpPr txBox="1">
            <a:spLocks/>
          </p:cNvSpPr>
          <p:nvPr/>
        </p:nvSpPr>
        <p:spPr>
          <a:xfrm>
            <a:off x="101462" y="670897"/>
            <a:ext cx="11974924" cy="5831166"/>
          </a:xfrm>
          <a:prstGeom prst="rect">
            <a:avLst/>
          </a:prstGeom>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Font typeface="Wingdings" panose="05000000000000000000" pitchFamily="2" charset="2"/>
              <a:buChar char="Ø"/>
              <a:defRPr/>
            </a:pPr>
            <a:r>
              <a:rPr lang="en-US" sz="2300" dirty="0">
                <a:ln w="0"/>
                <a:solidFill>
                  <a:schemeClr val="tx1"/>
                </a:solidFill>
                <a:latin typeface="Arial" panose="020B0604020202020204" pitchFamily="34" charset="0"/>
                <a:cs typeface="Arial" panose="020B0604020202020204" pitchFamily="34" charset="0"/>
              </a:rPr>
              <a:t>The </a:t>
            </a:r>
            <a:r>
              <a:rPr lang="en-US" sz="2300" b="1" dirty="0">
                <a:ln w="0"/>
                <a:solidFill>
                  <a:schemeClr val="tx1"/>
                </a:solidFill>
                <a:latin typeface="Arial" panose="020B0604020202020204" pitchFamily="34" charset="0"/>
                <a:cs typeface="Arial" panose="020B0604020202020204" pitchFamily="34" charset="0"/>
              </a:rPr>
              <a:t>Green Revolution </a:t>
            </a:r>
            <a:r>
              <a:rPr lang="en-US" sz="2300" dirty="0">
                <a:ln w="0"/>
                <a:solidFill>
                  <a:schemeClr val="tx1"/>
                </a:solidFill>
                <a:latin typeface="Arial" panose="020B0604020202020204" pitchFamily="34" charset="0"/>
                <a:cs typeface="Arial" panose="020B0604020202020204" pitchFamily="34" charset="0"/>
              </a:rPr>
              <a:t>(GR) in Asia &amp; LA was not a “miracle”. It </a:t>
            </a:r>
            <a:r>
              <a:rPr lang="en-US" sz="2300" u="sng" dirty="0">
                <a:ln w="0"/>
                <a:solidFill>
                  <a:schemeClr val="tx1"/>
                </a:solidFill>
                <a:latin typeface="Arial" panose="020B0604020202020204" pitchFamily="34" charset="0"/>
                <a:cs typeface="Arial" panose="020B0604020202020204" pitchFamily="34" charset="0"/>
              </a:rPr>
              <a:t>can be repeated</a:t>
            </a:r>
            <a:r>
              <a:rPr lang="en-US" sz="2300" dirty="0">
                <a:ln w="0"/>
                <a:solidFill>
                  <a:schemeClr val="tx1"/>
                </a:solidFill>
                <a:latin typeface="Arial" panose="020B0604020202020204" pitchFamily="34" charset="0"/>
                <a:cs typeface="Arial" panose="020B0604020202020204" pitchFamily="34" charset="0"/>
              </a:rPr>
              <a:t>. There is the need to learn from the real enabler: </a:t>
            </a:r>
            <a:r>
              <a:rPr lang="en-US" sz="2300" b="1" dirty="0">
                <a:ln w="0"/>
                <a:solidFill>
                  <a:srgbClr val="FF0000"/>
                </a:solidFill>
                <a:latin typeface="Arial" panose="020B0604020202020204" pitchFamily="34" charset="0"/>
                <a:cs typeface="Arial" panose="020B0604020202020204" pitchFamily="34" charset="0"/>
              </a:rPr>
              <a:t>public investments in infrastructure</a:t>
            </a:r>
            <a:r>
              <a:rPr lang="en-US" sz="2300" dirty="0">
                <a:ln w="0"/>
                <a:solidFill>
                  <a:schemeClr val="tx1"/>
                </a:solidFill>
                <a:latin typeface="Arial" panose="020B0604020202020204" pitchFamily="34" charset="0"/>
                <a:cs typeface="Arial" panose="020B0604020202020204" pitchFamily="34" charset="0"/>
              </a:rPr>
              <a:t> - </a:t>
            </a:r>
            <a:r>
              <a:rPr lang="en-US" sz="2300" b="1" dirty="0">
                <a:ln w="0"/>
                <a:solidFill>
                  <a:schemeClr val="accent5"/>
                </a:solidFill>
                <a:latin typeface="Arial" panose="020B0604020202020204" pitchFamily="34" charset="0"/>
                <a:cs typeface="Arial" panose="020B0604020202020204" pitchFamily="34" charset="0"/>
              </a:rPr>
              <a:t>irrigation &amp; roads</a:t>
            </a:r>
            <a:r>
              <a:rPr lang="en-US" sz="2300" dirty="0">
                <a:ln w="0"/>
                <a:solidFill>
                  <a:schemeClr val="tx1"/>
                </a:solidFill>
                <a:latin typeface="Arial" panose="020B0604020202020204" pitchFamily="34" charset="0"/>
                <a:cs typeface="Arial" panose="020B0604020202020204" pitchFamily="34" charset="0"/>
              </a:rPr>
              <a:t>, </a:t>
            </a:r>
            <a:r>
              <a:rPr lang="en-US" sz="2300" b="1" dirty="0">
                <a:ln w="0"/>
                <a:solidFill>
                  <a:schemeClr val="accent5"/>
                </a:solidFill>
                <a:latin typeface="Arial" panose="020B0604020202020204" pitchFamily="34" charset="0"/>
                <a:cs typeface="Arial" panose="020B0604020202020204" pitchFamily="34" charset="0"/>
              </a:rPr>
              <a:t>land reforms</a:t>
            </a:r>
            <a:r>
              <a:rPr lang="en-US" sz="2300" dirty="0">
                <a:ln w="0"/>
                <a:solidFill>
                  <a:schemeClr val="tx1"/>
                </a:solidFill>
                <a:latin typeface="Arial" panose="020B0604020202020204" pitchFamily="34" charset="0"/>
                <a:cs typeface="Arial" panose="020B0604020202020204" pitchFamily="34" charset="0"/>
              </a:rPr>
              <a:t>, </a:t>
            </a:r>
            <a:r>
              <a:rPr lang="en-US" sz="2300" b="1" dirty="0">
                <a:ln w="0"/>
                <a:solidFill>
                  <a:schemeClr val="accent5"/>
                </a:solidFill>
                <a:latin typeface="Arial" panose="020B0604020202020204" pitchFamily="34" charset="0"/>
                <a:cs typeface="Arial" panose="020B0604020202020204" pitchFamily="34" charset="0"/>
              </a:rPr>
              <a:t>input subsidies</a:t>
            </a:r>
            <a:r>
              <a:rPr lang="en-US" sz="2300" dirty="0">
                <a:ln w="0"/>
                <a:solidFill>
                  <a:schemeClr val="tx1"/>
                </a:solidFill>
                <a:latin typeface="Arial" panose="020B0604020202020204" pitchFamily="34" charset="0"/>
                <a:cs typeface="Arial" panose="020B0604020202020204" pitchFamily="34" charset="0"/>
              </a:rPr>
              <a:t>, </a:t>
            </a:r>
            <a:r>
              <a:rPr lang="en-US" sz="2300" b="1" dirty="0">
                <a:ln w="0"/>
                <a:solidFill>
                  <a:schemeClr val="accent5"/>
                </a:solidFill>
                <a:latin typeface="Arial" panose="020B0604020202020204" pitchFamily="34" charset="0"/>
                <a:cs typeface="Arial" panose="020B0604020202020204" pitchFamily="34" charset="0"/>
              </a:rPr>
              <a:t>marketing systems</a:t>
            </a:r>
            <a:r>
              <a:rPr lang="en-US" sz="2300" dirty="0">
                <a:ln w="0"/>
                <a:solidFill>
                  <a:schemeClr val="tx1"/>
                </a:solidFill>
                <a:latin typeface="Arial" panose="020B0604020202020204" pitchFamily="34" charset="0"/>
                <a:cs typeface="Arial" panose="020B0604020202020204" pitchFamily="34" charset="0"/>
              </a:rPr>
              <a:t>, </a:t>
            </a:r>
            <a:r>
              <a:rPr lang="en-US" sz="2300" b="1" dirty="0">
                <a:ln w="0"/>
                <a:solidFill>
                  <a:schemeClr val="accent5"/>
                </a:solidFill>
                <a:latin typeface="Arial" panose="020B0604020202020204" pitchFamily="34" charset="0"/>
                <a:cs typeface="Arial" panose="020B0604020202020204" pitchFamily="34" charset="0"/>
              </a:rPr>
              <a:t>price-support mechanisms</a:t>
            </a:r>
            <a:r>
              <a:rPr lang="en-US" sz="2300" dirty="0">
                <a:ln w="0"/>
                <a:solidFill>
                  <a:schemeClr val="tx1"/>
                </a:solidFill>
                <a:latin typeface="Arial" panose="020B0604020202020204" pitchFamily="34" charset="0"/>
                <a:cs typeface="Arial" panose="020B0604020202020204" pitchFamily="34" charset="0"/>
              </a:rPr>
              <a:t>, </a:t>
            </a:r>
            <a:r>
              <a:rPr lang="en-US" sz="2300" b="1" dirty="0">
                <a:ln w="0"/>
                <a:solidFill>
                  <a:schemeClr val="accent5"/>
                </a:solidFill>
                <a:latin typeface="Arial" panose="020B0604020202020204" pitchFamily="34" charset="0"/>
                <a:cs typeface="Arial" panose="020B0604020202020204" pitchFamily="34" charset="0"/>
              </a:rPr>
              <a:t>GAPs</a:t>
            </a:r>
            <a:r>
              <a:rPr lang="en-US" sz="2300" dirty="0">
                <a:ln w="0"/>
                <a:solidFill>
                  <a:schemeClr val="tx1"/>
                </a:solidFill>
                <a:latin typeface="Arial" panose="020B0604020202020204" pitchFamily="34" charset="0"/>
                <a:cs typeface="Arial" panose="020B0604020202020204" pitchFamily="34" charset="0"/>
              </a:rPr>
              <a:t>, </a:t>
            </a:r>
            <a:r>
              <a:rPr lang="en-US" sz="2300" b="1" dirty="0">
                <a:ln w="0"/>
                <a:solidFill>
                  <a:schemeClr val="accent5"/>
                </a:solidFill>
                <a:latin typeface="Arial" panose="020B0604020202020204" pitchFamily="34" charset="0"/>
                <a:cs typeface="Arial" panose="020B0604020202020204" pitchFamily="34" charset="0"/>
              </a:rPr>
              <a:t>fertilizers</a:t>
            </a:r>
            <a:r>
              <a:rPr lang="en-US" sz="2300" dirty="0">
                <a:ln w="0"/>
                <a:solidFill>
                  <a:schemeClr val="tx1"/>
                </a:solidFill>
                <a:latin typeface="Arial" panose="020B0604020202020204" pitchFamily="34" charset="0"/>
                <a:cs typeface="Arial" panose="020B0604020202020204" pitchFamily="34" charset="0"/>
              </a:rPr>
              <a:t>, </a:t>
            </a:r>
            <a:r>
              <a:rPr lang="en-US" sz="2300" b="1" dirty="0">
                <a:ln w="0"/>
                <a:solidFill>
                  <a:schemeClr val="accent5"/>
                </a:solidFill>
                <a:latin typeface="Arial" panose="020B0604020202020204" pitchFamily="34" charset="0"/>
                <a:cs typeface="Arial" panose="020B0604020202020204" pitchFamily="34" charset="0"/>
              </a:rPr>
              <a:t>pesticides</a:t>
            </a:r>
            <a:r>
              <a:rPr lang="en-US" sz="2300" dirty="0">
                <a:ln w="0"/>
                <a:solidFill>
                  <a:schemeClr val="tx1"/>
                </a:solidFill>
                <a:latin typeface="Arial" panose="020B0604020202020204" pitchFamily="34" charset="0"/>
                <a:cs typeface="Arial" panose="020B0604020202020204" pitchFamily="34" charset="0"/>
              </a:rPr>
              <a:t>, </a:t>
            </a:r>
            <a:r>
              <a:rPr lang="en-US" sz="2300" b="1" dirty="0">
                <a:ln w="0"/>
                <a:solidFill>
                  <a:schemeClr val="accent5"/>
                </a:solidFill>
                <a:latin typeface="Arial" panose="020B0604020202020204" pitchFamily="34" charset="0"/>
                <a:cs typeface="Arial" panose="020B0604020202020204" pitchFamily="34" charset="0"/>
              </a:rPr>
              <a:t>decision-makers uniting against a common purpose/pressing problem</a:t>
            </a:r>
            <a:r>
              <a:rPr lang="en-US" sz="2300" dirty="0">
                <a:ln w="0"/>
                <a:solidFill>
                  <a:schemeClr val="tx1"/>
                </a:solidFill>
                <a:latin typeface="Arial" panose="020B0604020202020204" pitchFamily="34" charset="0"/>
                <a:cs typeface="Arial" panose="020B0604020202020204" pitchFamily="34" charset="0"/>
              </a:rPr>
              <a:t>, </a:t>
            </a:r>
            <a:r>
              <a:rPr lang="en-US" sz="2300" b="1" dirty="0">
                <a:ln w="0"/>
                <a:solidFill>
                  <a:schemeClr val="accent5"/>
                </a:solidFill>
                <a:latin typeface="Arial" panose="020B0604020202020204" pitchFamily="34" charset="0"/>
                <a:cs typeface="Arial" panose="020B0604020202020204" pitchFamily="34" charset="0"/>
              </a:rPr>
              <a:t>social coordination</a:t>
            </a:r>
            <a:r>
              <a:rPr lang="en-US" sz="2300" dirty="0">
                <a:ln w="0"/>
                <a:solidFill>
                  <a:schemeClr val="tx1"/>
                </a:solidFill>
                <a:latin typeface="Arial" panose="020B0604020202020204" pitchFamily="34" charset="0"/>
                <a:cs typeface="Arial" panose="020B0604020202020204" pitchFamily="34" charset="0"/>
              </a:rPr>
              <a:t>, </a:t>
            </a:r>
            <a:r>
              <a:rPr lang="en-US" sz="2300" b="1" dirty="0">
                <a:ln w="0"/>
                <a:solidFill>
                  <a:srgbClr val="FF0000"/>
                </a:solidFill>
                <a:latin typeface="Arial" panose="020B0604020202020204" pitchFamily="34" charset="0"/>
                <a:cs typeface="Arial" panose="020B0604020202020204" pitchFamily="34" charset="0"/>
              </a:rPr>
              <a:t>capitalizing on an amazing science </a:t>
            </a:r>
            <a:r>
              <a:rPr lang="en-US" sz="2300" dirty="0">
                <a:ln w="0"/>
                <a:solidFill>
                  <a:schemeClr val="tx1"/>
                </a:solidFill>
                <a:latin typeface="Arial" panose="020B0604020202020204" pitchFamily="34" charset="0"/>
                <a:cs typeface="Arial" panose="020B0604020202020204" pitchFamily="34" charset="0"/>
              </a:rPr>
              <a:t>(dwarf-wheat, etc.)(Hazell, 2010; </a:t>
            </a:r>
            <a:r>
              <a:rPr lang="en-US" sz="2300" dirty="0" err="1">
                <a:ln w="0"/>
                <a:solidFill>
                  <a:schemeClr val="tx1"/>
                </a:solidFill>
                <a:latin typeface="Arial" panose="020B0604020202020204" pitchFamily="34" charset="0"/>
                <a:cs typeface="Arial" panose="020B0604020202020204" pitchFamily="34" charset="0"/>
              </a:rPr>
              <a:t>Spieman</a:t>
            </a:r>
            <a:r>
              <a:rPr lang="en-US" sz="2300" dirty="0">
                <a:ln w="0"/>
                <a:solidFill>
                  <a:schemeClr val="tx1"/>
                </a:solidFill>
                <a:latin typeface="Arial" panose="020B0604020202020204" pitchFamily="34" charset="0"/>
                <a:cs typeface="Arial" panose="020B0604020202020204" pitchFamily="34" charset="0"/>
              </a:rPr>
              <a:t> and </a:t>
            </a:r>
            <a:r>
              <a:rPr lang="en-US" sz="2300" dirty="0" err="1">
                <a:ln w="0"/>
                <a:solidFill>
                  <a:schemeClr val="tx1"/>
                </a:solidFill>
                <a:latin typeface="Arial" panose="020B0604020202020204" pitchFamily="34" charset="0"/>
                <a:cs typeface="Arial" panose="020B0604020202020204" pitchFamily="34" charset="0"/>
              </a:rPr>
              <a:t>Smale</a:t>
            </a:r>
            <a:r>
              <a:rPr lang="en-US" sz="2300" dirty="0">
                <a:ln w="0"/>
                <a:solidFill>
                  <a:schemeClr val="tx1"/>
                </a:solidFill>
                <a:latin typeface="Arial" panose="020B0604020202020204" pitchFamily="34" charset="0"/>
                <a:cs typeface="Arial" panose="020B0604020202020204" pitchFamily="34" charset="0"/>
              </a:rPr>
              <a:t>, 2017)</a:t>
            </a:r>
          </a:p>
          <a:p>
            <a:pPr algn="just">
              <a:defRPr/>
            </a:pPr>
            <a:endParaRPr lang="en-US" sz="2300" dirty="0">
              <a:ln w="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US" sz="2300" b="1" dirty="0">
                <a:ln w="0"/>
                <a:solidFill>
                  <a:schemeClr val="tx1"/>
                </a:solidFill>
                <a:latin typeface="Arial" panose="020B0604020202020204" pitchFamily="34" charset="0"/>
                <a:cs typeface="Arial" panose="020B0604020202020204" pitchFamily="34" charset="0"/>
              </a:rPr>
              <a:t>Impactful technologies </a:t>
            </a:r>
            <a:r>
              <a:rPr lang="en-US" sz="2300" dirty="0">
                <a:ln w="0"/>
                <a:solidFill>
                  <a:schemeClr val="tx1"/>
                </a:solidFill>
                <a:latin typeface="Arial" panose="020B0604020202020204" pitchFamily="34" charset="0"/>
                <a:cs typeface="Arial" panose="020B0604020202020204" pitchFamily="34" charset="0"/>
              </a:rPr>
              <a:t>&amp; innovations </a:t>
            </a:r>
            <a:r>
              <a:rPr lang="en-US" sz="2300" b="1" dirty="0">
                <a:ln w="0"/>
                <a:solidFill>
                  <a:schemeClr val="tx1"/>
                </a:solidFill>
                <a:latin typeface="Arial" panose="020B0604020202020204" pitchFamily="34" charset="0"/>
                <a:cs typeface="Arial" panose="020B0604020202020204" pitchFamily="34" charset="0"/>
              </a:rPr>
              <a:t>that can lead to agricultural transformation in Nigeria</a:t>
            </a:r>
            <a:r>
              <a:rPr lang="en-US" sz="2300" dirty="0">
                <a:ln w="0"/>
                <a:solidFill>
                  <a:schemeClr val="tx1"/>
                </a:solidFill>
                <a:latin typeface="Arial" panose="020B0604020202020204" pitchFamily="34" charset="0"/>
                <a:cs typeface="Arial" panose="020B0604020202020204" pitchFamily="34" charset="0"/>
              </a:rPr>
              <a:t> </a:t>
            </a:r>
            <a:r>
              <a:rPr lang="en-US" sz="2300" dirty="0">
                <a:ln w="0"/>
                <a:solidFill>
                  <a:srgbClr val="FF0000"/>
                </a:solidFill>
                <a:latin typeface="Arial" panose="020B0604020202020204" pitchFamily="34" charset="0"/>
                <a:cs typeface="Arial" panose="020B0604020202020204" pitchFamily="34" charset="0"/>
              </a:rPr>
              <a:t>are available in all areas of agriculture</a:t>
            </a:r>
          </a:p>
          <a:p>
            <a:pPr algn="just">
              <a:defRPr/>
            </a:pPr>
            <a:endParaRPr lang="en-US" sz="2300" dirty="0">
              <a:ln w="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US" sz="2300" b="1" dirty="0">
                <a:ln w="0"/>
                <a:solidFill>
                  <a:schemeClr val="tx1"/>
                </a:solidFill>
                <a:latin typeface="Arial" panose="020B0604020202020204" pitchFamily="34" charset="0"/>
                <a:cs typeface="Arial" panose="020B0604020202020204" pitchFamily="34" charset="0"/>
              </a:rPr>
              <a:t>Developers of agricultural technologies</a:t>
            </a:r>
            <a:r>
              <a:rPr lang="en-US" sz="2300" b="1" dirty="0">
                <a:ln w="0"/>
                <a:solidFill>
                  <a:srgbClr val="FF0000"/>
                </a:solidFill>
                <a:latin typeface="Arial" panose="020B0604020202020204" pitchFamily="34" charset="0"/>
                <a:cs typeface="Arial" panose="020B0604020202020204" pitchFamily="34" charset="0"/>
              </a:rPr>
              <a:t> &amp; innovations must from the onset incorporate elements of scalability</a:t>
            </a:r>
            <a:r>
              <a:rPr lang="en-US" sz="2300" b="1" dirty="0">
                <a:ln w="0"/>
                <a:solidFill>
                  <a:schemeClr val="tx1"/>
                </a:solidFill>
                <a:latin typeface="Arial" panose="020B0604020202020204" pitchFamily="34" charset="0"/>
                <a:cs typeface="Arial" panose="020B0604020202020204" pitchFamily="34" charset="0"/>
              </a:rPr>
              <a:t> </a:t>
            </a:r>
            <a:r>
              <a:rPr lang="en-US" sz="2300" dirty="0">
                <a:ln w="0"/>
                <a:solidFill>
                  <a:schemeClr val="tx1"/>
                </a:solidFill>
                <a:latin typeface="Arial" panose="020B0604020202020204" pitchFamily="34" charset="0"/>
                <a:cs typeface="Arial" panose="020B0604020202020204" pitchFamily="34" charset="0"/>
              </a:rPr>
              <a:t>(e.g., top qualities, clear added values, ensuring early proactive involvement &amp; support by governments). Otherwise, expected impact on food/nutrition security may not occur due to limited adoption</a:t>
            </a:r>
          </a:p>
          <a:p>
            <a:pPr algn="just">
              <a:defRPr/>
            </a:pPr>
            <a:endParaRPr lang="en-US" sz="2300" dirty="0">
              <a:ln w="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US" sz="2300" b="1" dirty="0">
                <a:ln w="0"/>
                <a:solidFill>
                  <a:schemeClr val="tx1"/>
                </a:solidFill>
                <a:latin typeface="Arial" panose="020B0604020202020204" pitchFamily="34" charset="0"/>
                <a:cs typeface="Arial" panose="020B0604020202020204" pitchFamily="34" charset="0"/>
              </a:rPr>
              <a:t>Technologies &amp; innovations </a:t>
            </a:r>
            <a:r>
              <a:rPr lang="en-US" sz="2300" dirty="0">
                <a:ln w="0"/>
                <a:solidFill>
                  <a:schemeClr val="tx1"/>
                </a:solidFill>
                <a:latin typeface="Arial" panose="020B0604020202020204" pitchFamily="34" charset="0"/>
                <a:cs typeface="Arial" panose="020B0604020202020204" pitchFamily="34" charset="0"/>
              </a:rPr>
              <a:t>can only have effect </a:t>
            </a:r>
            <a:r>
              <a:rPr lang="en-US" sz="2300" b="1" dirty="0">
                <a:ln w="0"/>
                <a:solidFill>
                  <a:srgbClr val="FF0000"/>
                </a:solidFill>
                <a:latin typeface="Arial" panose="020B0604020202020204" pitchFamily="34" charset="0"/>
                <a:cs typeface="Arial" panose="020B0604020202020204" pitchFamily="34" charset="0"/>
              </a:rPr>
              <a:t>if and only if adopted </a:t>
            </a:r>
            <a:r>
              <a:rPr lang="en-US" sz="2300" dirty="0">
                <a:ln w="0"/>
                <a:solidFill>
                  <a:schemeClr val="tx1"/>
                </a:solidFill>
                <a:latin typeface="Arial" panose="020B0604020202020204" pitchFamily="34" charset="0"/>
                <a:cs typeface="Arial" panose="020B0604020202020204" pitchFamily="34" charset="0"/>
              </a:rPr>
              <a:t>(</a:t>
            </a:r>
            <a:r>
              <a:rPr lang="en-US" sz="2300" dirty="0" err="1">
                <a:ln w="0"/>
                <a:solidFill>
                  <a:schemeClr val="tx1"/>
                </a:solidFill>
                <a:latin typeface="Arial" panose="020B0604020202020204" pitchFamily="34" charset="0"/>
                <a:cs typeface="Arial" panose="020B0604020202020204" pitchFamily="34" charset="0"/>
              </a:rPr>
              <a:t>Ochilo</a:t>
            </a:r>
            <a:r>
              <a:rPr lang="en-US" sz="2300" dirty="0">
                <a:ln w="0"/>
                <a:solidFill>
                  <a:schemeClr val="tx1"/>
                </a:solidFill>
                <a:latin typeface="Arial" panose="020B0604020202020204" pitchFamily="34" charset="0"/>
                <a:cs typeface="Arial" panose="020B0604020202020204" pitchFamily="34" charset="0"/>
              </a:rPr>
              <a:t> et al., 2019)</a:t>
            </a:r>
          </a:p>
          <a:p>
            <a:pPr marL="342900" indent="-342900" algn="just">
              <a:buFont typeface="Wingdings" panose="05000000000000000000" pitchFamily="2" charset="2"/>
              <a:buChar char="v"/>
              <a:defRPr/>
            </a:pPr>
            <a:endParaRPr lang="en-US" sz="2300" dirty="0">
              <a:ln w="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86AAA19-51AD-4F7E-8103-239A93DBE582}"/>
              </a:ext>
            </a:extLst>
          </p:cNvPr>
          <p:cNvSpPr/>
          <p:nvPr/>
        </p:nvSpPr>
        <p:spPr>
          <a:xfrm>
            <a:off x="9061826" y="640810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2104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84084" y="504505"/>
            <a:ext cx="12107916" cy="5980378"/>
          </a:xfrm>
        </p:spPr>
        <p:txBody>
          <a:bodyPr>
            <a:noAutofit/>
          </a:bodyPr>
          <a:lstStyle/>
          <a:p>
            <a:pPr algn="just">
              <a:defRPr/>
            </a:pPr>
            <a:r>
              <a:rPr lang="en-US" sz="2700" b="1" dirty="0">
                <a:latin typeface="Arial" panose="020B0604020202020204" pitchFamily="34" charset="0"/>
                <a:cs typeface="Arial" panose="020B0604020202020204" pitchFamily="34" charset="0"/>
              </a:rPr>
              <a:t>Support the growing &amp; marketing of crops </a:t>
            </a:r>
            <a:r>
              <a:rPr lang="en-US" sz="2700" dirty="0">
                <a:latin typeface="Arial" panose="020B0604020202020204" pitchFamily="34" charset="0"/>
                <a:cs typeface="Arial" panose="020B0604020202020204" pitchFamily="34" charset="0"/>
              </a:rPr>
              <a:t>(mostly by </a:t>
            </a:r>
            <a:r>
              <a:rPr lang="en-US" sz="2700" b="1" dirty="0">
                <a:solidFill>
                  <a:srgbClr val="FF0000"/>
                </a:solidFill>
                <a:latin typeface="Arial" panose="020B0604020202020204" pitchFamily="34" charset="0"/>
                <a:cs typeface="Arial" panose="020B0604020202020204" pitchFamily="34" charset="0"/>
              </a:rPr>
              <a:t>aggregators</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processors</a:t>
            </a:r>
            <a:r>
              <a:rPr lang="en-US" sz="2700" dirty="0">
                <a:latin typeface="Arial" panose="020B0604020202020204" pitchFamily="34" charset="0"/>
                <a:cs typeface="Arial" panose="020B0604020202020204" pitchFamily="34" charset="0"/>
              </a:rPr>
              <a:t>, and </a:t>
            </a:r>
            <a:r>
              <a:rPr lang="en-US" sz="2700" b="1" dirty="0">
                <a:solidFill>
                  <a:srgbClr val="FF0000"/>
                </a:solidFill>
                <a:latin typeface="Arial" panose="020B0604020202020204" pitchFamily="34" charset="0"/>
                <a:cs typeface="Arial" panose="020B0604020202020204" pitchFamily="34" charset="0"/>
              </a:rPr>
              <a:t>exporters</a:t>
            </a:r>
            <a:r>
              <a:rPr lang="en-US" sz="2700" dirty="0">
                <a:latin typeface="Arial" panose="020B0604020202020204" pitchFamily="34" charset="0"/>
                <a:cs typeface="Arial" panose="020B0604020202020204" pitchFamily="34" charset="0"/>
              </a:rPr>
              <a:t> to collect &amp; analyze data)</a:t>
            </a:r>
          </a:p>
          <a:p>
            <a:pPr marL="0" indent="0" algn="just">
              <a:buNone/>
              <a:defRPr/>
            </a:pPr>
            <a:endParaRPr lang="en-US" sz="2700" dirty="0">
              <a:latin typeface="Arial" panose="020B0604020202020204" pitchFamily="34" charset="0"/>
              <a:cs typeface="Arial" panose="020B0604020202020204" pitchFamily="34" charset="0"/>
            </a:endParaRPr>
          </a:p>
          <a:p>
            <a:pPr algn="just">
              <a:defRPr/>
            </a:pPr>
            <a:r>
              <a:rPr lang="en-US" sz="2700" b="1" dirty="0">
                <a:latin typeface="Arial" panose="020B0604020202020204" pitchFamily="34" charset="0"/>
                <a:cs typeface="Arial" panose="020B0604020202020204" pitchFamily="34" charset="0"/>
              </a:rPr>
              <a:t>Enables</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real-time</a:t>
            </a:r>
            <a:r>
              <a:rPr lang="en-US" sz="2700" dirty="0">
                <a:solidFill>
                  <a:srgbClr val="FF0000"/>
                </a:solidFill>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&amp;</a:t>
            </a:r>
            <a:r>
              <a:rPr lang="en-US" sz="2700" dirty="0">
                <a:solidFill>
                  <a:srgbClr val="FF0000"/>
                </a:solidFill>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effective collection of orders</a:t>
            </a:r>
            <a:r>
              <a:rPr lang="en-US" sz="2700" b="1" dirty="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by suppliers &amp; </a:t>
            </a:r>
            <a:r>
              <a:rPr lang="en-US" sz="2700" b="1" dirty="0">
                <a:solidFill>
                  <a:srgbClr val="FF0000"/>
                </a:solidFill>
                <a:latin typeface="Arial" panose="020B0604020202020204" pitchFamily="34" charset="0"/>
                <a:cs typeface="Arial" panose="020B0604020202020204" pitchFamily="34" charset="0"/>
              </a:rPr>
              <a:t>payment by the SHFs</a:t>
            </a:r>
            <a:r>
              <a:rPr lang="en-US" sz="2700" dirty="0">
                <a:latin typeface="Arial" panose="020B0604020202020204" pitchFamily="34" charset="0"/>
                <a:cs typeface="Arial" panose="020B0604020202020204" pitchFamily="34" charset="0"/>
              </a:rPr>
              <a:t> with minimum travel &amp; transactional costs, especially when roads are bad – </a:t>
            </a:r>
            <a:r>
              <a:rPr lang="en-US" sz="2700" b="1" dirty="0">
                <a:solidFill>
                  <a:srgbClr val="00B0F0"/>
                </a:solidFill>
                <a:latin typeface="Arial" panose="020B0604020202020204" pitchFamily="34" charset="0"/>
                <a:cs typeface="Arial" panose="020B0604020202020204" pitchFamily="34" charset="0"/>
              </a:rPr>
              <a:t>Improves SHFs’ bargaining power and the rural economy</a:t>
            </a:r>
          </a:p>
          <a:p>
            <a:pPr algn="just">
              <a:defRPr/>
            </a:pPr>
            <a:endParaRPr lang="en-US" sz="2700" b="1" dirty="0">
              <a:latin typeface="Arial" panose="020B0604020202020204" pitchFamily="34" charset="0"/>
              <a:cs typeface="Arial" panose="020B0604020202020204" pitchFamily="34" charset="0"/>
            </a:endParaRPr>
          </a:p>
          <a:p>
            <a:pPr algn="just">
              <a:defRPr/>
            </a:pPr>
            <a:r>
              <a:rPr lang="en-US" sz="2700" b="1" dirty="0">
                <a:latin typeface="Arial" panose="020B0604020202020204" pitchFamily="34" charset="0"/>
                <a:cs typeface="Arial" panose="020B0604020202020204" pitchFamily="34" charset="0"/>
              </a:rPr>
              <a:t>Help in </a:t>
            </a:r>
            <a:r>
              <a:rPr lang="en-US" sz="2700" b="1" dirty="0">
                <a:solidFill>
                  <a:srgbClr val="FF0000"/>
                </a:solidFill>
                <a:latin typeface="Arial" panose="020B0604020202020204" pitchFamily="34" charset="0"/>
                <a:cs typeface="Arial" panose="020B0604020202020204" pitchFamily="34" charset="0"/>
              </a:rPr>
              <a:t>technology transfer</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knowledge management</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input &amp; output marketing</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stakeholder networking</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improving food fortification quality </a:t>
            </a:r>
            <a:r>
              <a:rPr lang="en-US" sz="2700" dirty="0">
                <a:solidFill>
                  <a:srgbClr val="FF0000"/>
                </a:solidFill>
                <a:latin typeface="Arial" panose="020B0604020202020204" pitchFamily="34" charset="0"/>
                <a:cs typeface="Arial" panose="020B0604020202020204" pitchFamily="34" charset="0"/>
              </a:rPr>
              <a:t>&amp; </a:t>
            </a:r>
            <a:r>
              <a:rPr lang="en-US" sz="2700" b="1" dirty="0">
                <a:solidFill>
                  <a:srgbClr val="FF0000"/>
                </a:solidFill>
                <a:latin typeface="Arial" panose="020B0604020202020204" pitchFamily="34" charset="0"/>
                <a:cs typeface="Arial" panose="020B0604020202020204" pitchFamily="34" charset="0"/>
              </a:rPr>
              <a:t>compliance</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etc</a:t>
            </a:r>
            <a:r>
              <a:rPr lang="en-US" sz="2700" dirty="0">
                <a:latin typeface="Arial" panose="020B0604020202020204" pitchFamily="34" charset="0"/>
                <a:cs typeface="Arial" panose="020B0604020202020204" pitchFamily="34" charset="0"/>
              </a:rPr>
              <a:t>.</a:t>
            </a:r>
          </a:p>
          <a:p>
            <a:pPr marL="0" indent="0" algn="just">
              <a:buNone/>
              <a:defRPr/>
            </a:pPr>
            <a:endParaRPr lang="en-US" sz="2700" dirty="0">
              <a:latin typeface="Arial" panose="020B0604020202020204" pitchFamily="34" charset="0"/>
              <a:cs typeface="Arial" panose="020B0604020202020204" pitchFamily="34" charset="0"/>
            </a:endParaRPr>
          </a:p>
          <a:p>
            <a:pPr algn="just">
              <a:defRPr/>
            </a:pPr>
            <a:r>
              <a:rPr lang="en-US" sz="2700" dirty="0">
                <a:latin typeface="Arial" panose="020B0604020202020204" pitchFamily="34" charset="0"/>
                <a:cs typeface="Arial" panose="020B0604020202020204" pitchFamily="34" charset="0"/>
              </a:rPr>
              <a:t> </a:t>
            </a:r>
            <a:r>
              <a:rPr lang="en-US" sz="2700" u="sng" dirty="0">
                <a:latin typeface="Arial" panose="020B0604020202020204" pitchFamily="34" charset="0"/>
                <a:cs typeface="Arial" panose="020B0604020202020204" pitchFamily="34" charset="0"/>
              </a:rPr>
              <a:t>NB</a:t>
            </a:r>
            <a:r>
              <a:rPr lang="en-US" sz="2700" dirty="0">
                <a:latin typeface="Arial" panose="020B0604020202020204" pitchFamily="34" charset="0"/>
                <a:cs typeface="Arial" panose="020B0604020202020204" pitchFamily="34" charset="0"/>
              </a:rPr>
              <a:t> – Smallholder farmer </a:t>
            </a:r>
            <a:r>
              <a:rPr lang="en-US" sz="2700" b="1" dirty="0">
                <a:latin typeface="Arial" panose="020B0604020202020204" pitchFamily="34" charset="0"/>
                <a:cs typeface="Arial" panose="020B0604020202020204" pitchFamily="34" charset="0"/>
              </a:rPr>
              <a:t>engagement with digital tools </a:t>
            </a:r>
            <a:r>
              <a:rPr lang="en-US" sz="2700" b="1" dirty="0">
                <a:solidFill>
                  <a:srgbClr val="FF0000"/>
                </a:solidFill>
                <a:latin typeface="Arial" panose="020B0604020202020204" pitchFamily="34" charset="0"/>
                <a:cs typeface="Arial" panose="020B0604020202020204" pitchFamily="34" charset="0"/>
              </a:rPr>
              <a:t>is low</a:t>
            </a:r>
            <a:r>
              <a:rPr lang="en-US" sz="2700" dirty="0">
                <a:latin typeface="Arial" panose="020B0604020202020204" pitchFamily="34" charset="0"/>
                <a:cs typeface="Arial" panose="020B0604020202020204" pitchFamily="34" charset="0"/>
              </a:rPr>
              <a:t>, &lt;10% due to lack of digital literacy/engagement</a:t>
            </a:r>
            <a:endParaRPr lang="en-US" sz="2700" dirty="0">
              <a:solidFill>
                <a:srgbClr val="00B0F0"/>
              </a:solidFill>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121778" y="42040"/>
            <a:ext cx="12070222" cy="453939"/>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Digital technologies/agriculture – Deep Dive_3/12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3603710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121778" y="662153"/>
            <a:ext cx="11986139" cy="5759668"/>
          </a:xfrm>
        </p:spPr>
        <p:txBody>
          <a:bodyPr>
            <a:noAutofit/>
          </a:bodyPr>
          <a:lstStyle/>
          <a:p>
            <a:pPr algn="just">
              <a:defRPr/>
            </a:pPr>
            <a:r>
              <a:rPr lang="en-US" b="1" dirty="0">
                <a:latin typeface="Arial" panose="020B0604020202020204" pitchFamily="34" charset="0"/>
                <a:cs typeface="Arial" panose="020B0604020202020204" pitchFamily="34" charset="0"/>
              </a:rPr>
              <a:t>Foster healthier soils</a:t>
            </a:r>
            <a:r>
              <a:rPr lang="en-US" dirty="0">
                <a:latin typeface="Arial" panose="020B0604020202020204" pitchFamily="34" charset="0"/>
                <a:cs typeface="Arial" panose="020B0604020202020204" pitchFamily="34" charset="0"/>
              </a:rPr>
              <a:t> that benefit farmers and the environment, esp. </a:t>
            </a:r>
            <a:r>
              <a:rPr lang="en-US" b="1" dirty="0">
                <a:solidFill>
                  <a:srgbClr val="FF0000"/>
                </a:solidFill>
                <a:latin typeface="Arial" panose="020B0604020202020204" pitchFamily="34" charset="0"/>
                <a:cs typeface="Arial" panose="020B0604020202020204" pitchFamily="34" charset="0"/>
              </a:rPr>
              <a:t>as drought/flood become more frequent</a:t>
            </a:r>
          </a:p>
          <a:p>
            <a:pPr algn="just">
              <a:defRPr/>
            </a:pPr>
            <a:r>
              <a:rPr lang="en-US" dirty="0">
                <a:latin typeface="Arial" panose="020B0604020202020204" pitchFamily="34" charset="0"/>
                <a:cs typeface="Arial" panose="020B0604020202020204" pitchFamily="34" charset="0"/>
              </a:rPr>
              <a:t>Soil is healthy if </a:t>
            </a:r>
            <a:r>
              <a:rPr lang="en-US" b="1" dirty="0">
                <a:latin typeface="Arial" panose="020B0604020202020204" pitchFamily="34" charset="0"/>
                <a:cs typeface="Arial" panose="020B0604020202020204" pitchFamily="34" charset="0"/>
              </a:rPr>
              <a:t>it is continuously able to function as a vital living ecosystem to sustain </a:t>
            </a:r>
            <a:r>
              <a:rPr lang="en-US" b="1" dirty="0">
                <a:solidFill>
                  <a:srgbClr val="FF0000"/>
                </a:solidFill>
                <a:latin typeface="Arial" panose="020B0604020202020204" pitchFamily="34" charset="0"/>
                <a:cs typeface="Arial" panose="020B0604020202020204" pitchFamily="34" charset="0"/>
              </a:rPr>
              <a:t>plants</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animals</a:t>
            </a:r>
            <a:r>
              <a:rPr lang="en-US" dirty="0">
                <a:latin typeface="Arial" panose="020B0604020202020204" pitchFamily="34" charset="0"/>
                <a:cs typeface="Arial" panose="020B0604020202020204" pitchFamily="34" charset="0"/>
              </a:rPr>
              <a:t>, and </a:t>
            </a:r>
            <a:r>
              <a:rPr lang="en-US" b="1" dirty="0">
                <a:solidFill>
                  <a:srgbClr val="FF0000"/>
                </a:solidFill>
                <a:latin typeface="Arial" panose="020B0604020202020204" pitchFamily="34" charset="0"/>
                <a:cs typeface="Arial" panose="020B0604020202020204" pitchFamily="34" charset="0"/>
              </a:rPr>
              <a:t>humans</a:t>
            </a:r>
            <a:r>
              <a:rPr lang="en-US" dirty="0">
                <a:latin typeface="Arial" panose="020B0604020202020204" pitchFamily="34" charset="0"/>
                <a:cs typeface="Arial" panose="020B0604020202020204" pitchFamily="34" charset="0"/>
              </a:rPr>
              <a:t> as well as </a:t>
            </a:r>
            <a:r>
              <a:rPr lang="en-US" b="1" dirty="0">
                <a:solidFill>
                  <a:srgbClr val="FF0000"/>
                </a:solidFill>
                <a:latin typeface="Arial" panose="020B0604020202020204" pitchFamily="34" charset="0"/>
                <a:cs typeface="Arial" panose="020B0604020202020204" pitchFamily="34" charset="0"/>
              </a:rPr>
              <a:t>can store more carbon</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(taken in by plants as CO2, returned to soil when plants die) </a:t>
            </a:r>
            <a:r>
              <a:rPr lang="en-US" b="1" dirty="0">
                <a:solidFill>
                  <a:srgbClr val="5B9BD5"/>
                </a:solidFill>
                <a:latin typeface="Arial" panose="020B0604020202020204" pitchFamily="34" charset="0"/>
                <a:cs typeface="Arial" panose="020B0604020202020204" pitchFamily="34" charset="0"/>
              </a:rPr>
              <a:t>that helps release the required nutrients for plant growth </a:t>
            </a:r>
            <a:r>
              <a:rPr lang="en-US" b="1" dirty="0">
                <a:latin typeface="Arial" panose="020B0604020202020204" pitchFamily="34" charset="0"/>
                <a:cs typeface="Arial" panose="020B0604020202020204" pitchFamily="34" charset="0"/>
              </a:rPr>
              <a:t>&amp;</a:t>
            </a:r>
            <a:r>
              <a:rPr lang="en-US" b="1" dirty="0">
                <a:solidFill>
                  <a:srgbClr val="5B9BD5"/>
                </a:solidFill>
                <a:latin typeface="Arial" panose="020B0604020202020204" pitchFamily="34" charset="0"/>
                <a:cs typeface="Arial" panose="020B0604020202020204" pitchFamily="34" charset="0"/>
              </a:rPr>
              <a:t> improve soil structure</a:t>
            </a:r>
          </a:p>
          <a:p>
            <a:pPr algn="just">
              <a:defRPr/>
            </a:pPr>
            <a:r>
              <a:rPr lang="en-US" b="1" dirty="0">
                <a:latin typeface="Arial" panose="020B0604020202020204" pitchFamily="34" charset="0"/>
                <a:cs typeface="Arial" panose="020B0604020202020204" pitchFamily="34" charset="0"/>
              </a:rPr>
              <a:t>Efficient soil management </a:t>
            </a:r>
            <a:r>
              <a:rPr lang="en-US" dirty="0">
                <a:latin typeface="Arial" panose="020B0604020202020204" pitchFamily="34" charset="0"/>
                <a:cs typeface="Arial" panose="020B0604020202020204" pitchFamily="34" charset="0"/>
              </a:rPr>
              <a:t>is </a:t>
            </a:r>
            <a:r>
              <a:rPr lang="en-US" b="1" dirty="0">
                <a:solidFill>
                  <a:srgbClr val="FF0000"/>
                </a:solidFill>
                <a:latin typeface="Arial" panose="020B0604020202020204" pitchFamily="34" charset="0"/>
                <a:cs typeface="Arial" panose="020B0604020202020204" pitchFamily="34" charset="0"/>
              </a:rPr>
              <a:t>a useful buffer against weather extremes </a:t>
            </a:r>
            <a:r>
              <a:rPr lang="en-US" dirty="0">
                <a:latin typeface="Arial" panose="020B0604020202020204" pitchFamily="34" charset="0"/>
                <a:cs typeface="Arial" panose="020B0604020202020204" pitchFamily="34" charset="0"/>
              </a:rPr>
              <a:t>due to global warming. </a:t>
            </a:r>
            <a:r>
              <a:rPr lang="en-US" b="1" dirty="0">
                <a:latin typeface="Arial" panose="020B0604020202020204" pitchFamily="34" charset="0"/>
                <a:cs typeface="Arial" panose="020B0604020202020204" pitchFamily="34" charset="0"/>
              </a:rPr>
              <a:t>Achieved</a:t>
            </a:r>
            <a:r>
              <a:rPr lang="en-US" dirty="0">
                <a:latin typeface="Arial" panose="020B0604020202020204" pitchFamily="34" charset="0"/>
                <a:cs typeface="Arial" panose="020B0604020202020204" pitchFamily="34" charset="0"/>
              </a:rPr>
              <a:t> through </a:t>
            </a:r>
            <a:r>
              <a:rPr lang="en-US" b="1" dirty="0">
                <a:solidFill>
                  <a:srgbClr val="FF0000"/>
                </a:solidFill>
                <a:latin typeface="Arial" panose="020B0604020202020204" pitchFamily="34" charset="0"/>
                <a:cs typeface="Arial" panose="020B0604020202020204" pitchFamily="34" charset="0"/>
              </a:rPr>
              <a:t>planting of cover crops</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reducing tillage &amp; soil compaction</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improved crop rotation</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use of compost</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covering of topsoil</a:t>
            </a:r>
            <a:r>
              <a:rPr lang="en-US" dirty="0">
                <a:latin typeface="Arial" panose="020B0604020202020204" pitchFamily="34" charset="0"/>
                <a:cs typeface="Arial" panose="020B0604020202020204" pitchFamily="34" charset="0"/>
              </a:rPr>
              <a:t> with wood chips or straw </a:t>
            </a:r>
            <a:r>
              <a:rPr lang="en-US" u="sng" dirty="0">
                <a:latin typeface="Arial" panose="020B0604020202020204" pitchFamily="34" charset="0"/>
                <a:cs typeface="Arial" panose="020B0604020202020204" pitchFamily="34" charset="0"/>
              </a:rPr>
              <a:t>to prevent or limit heat transfer</a:t>
            </a:r>
            <a:r>
              <a:rPr lang="en-US" dirty="0">
                <a:latin typeface="Arial" panose="020B0604020202020204" pitchFamily="34" charset="0"/>
                <a:cs typeface="Arial" panose="020B0604020202020204" pitchFamily="34" charset="0"/>
              </a:rPr>
              <a:t> to the soil &amp; protect compost from washing off easily</a:t>
            </a:r>
          </a:p>
          <a:p>
            <a:pPr algn="just">
              <a:defRPr/>
            </a:pPr>
            <a:endParaRPr lang="en-US"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121778" y="42040"/>
            <a:ext cx="11986139" cy="528116"/>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Soil health innovations &amp; technologies – Deep Dive_4/12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3925148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79738" y="746235"/>
            <a:ext cx="11986139" cy="5654568"/>
          </a:xfrm>
        </p:spPr>
        <p:txBody>
          <a:bodyPr>
            <a:noAutofit/>
          </a:bodyPr>
          <a:lstStyle/>
          <a:p>
            <a:pPr algn="just">
              <a:defRPr/>
            </a:pPr>
            <a:r>
              <a:rPr lang="en-US" sz="2700" b="1" dirty="0">
                <a:latin typeface="Arial" panose="020B0604020202020204" pitchFamily="34" charset="0"/>
                <a:cs typeface="Arial" panose="020B0604020202020204" pitchFamily="34" charset="0"/>
              </a:rPr>
              <a:t>Full ISFM </a:t>
            </a:r>
            <a:r>
              <a:rPr lang="en-US" sz="2700" dirty="0">
                <a:latin typeface="Arial" panose="020B0604020202020204" pitchFamily="34" charset="0"/>
                <a:cs typeface="Arial" panose="020B0604020202020204" pitchFamily="34" charset="0"/>
              </a:rPr>
              <a:t>combines </a:t>
            </a:r>
            <a:r>
              <a:rPr lang="en-US" sz="2700" b="1" dirty="0">
                <a:solidFill>
                  <a:srgbClr val="FF0000"/>
                </a:solidFill>
                <a:latin typeface="Arial" panose="020B0604020202020204" pitchFamily="34" charset="0"/>
                <a:cs typeface="Arial" panose="020B0604020202020204" pitchFamily="34" charset="0"/>
              </a:rPr>
              <a:t>germplasm</a:t>
            </a:r>
            <a:r>
              <a:rPr lang="en-US" sz="2700" dirty="0">
                <a:latin typeface="Arial" panose="020B0604020202020204" pitchFamily="34" charset="0"/>
                <a:cs typeface="Arial" panose="020B0604020202020204" pitchFamily="34" charset="0"/>
              </a:rPr>
              <a:t> &amp; </a:t>
            </a:r>
            <a:r>
              <a:rPr lang="en-US" sz="2700" b="1" dirty="0">
                <a:solidFill>
                  <a:srgbClr val="FF0000"/>
                </a:solidFill>
                <a:latin typeface="Arial" panose="020B0604020202020204" pitchFamily="34" charset="0"/>
                <a:cs typeface="Arial" panose="020B0604020202020204" pitchFamily="34" charset="0"/>
              </a:rPr>
              <a:t>fertilizer</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organic resources management</a:t>
            </a:r>
            <a:r>
              <a:rPr lang="en-US" sz="2700" dirty="0">
                <a:latin typeface="Arial" panose="020B0604020202020204" pitchFamily="34" charset="0"/>
                <a:cs typeface="Arial" panose="020B0604020202020204" pitchFamily="34" charset="0"/>
              </a:rPr>
              <a:t>, &amp; </a:t>
            </a:r>
            <a:r>
              <a:rPr lang="en-US" sz="2700" b="1" dirty="0">
                <a:solidFill>
                  <a:srgbClr val="FF0000"/>
                </a:solidFill>
                <a:latin typeface="Arial" panose="020B0604020202020204" pitchFamily="34" charset="0"/>
                <a:cs typeface="Arial" panose="020B0604020202020204" pitchFamily="34" charset="0"/>
              </a:rPr>
              <a:t>local adaptation</a:t>
            </a:r>
            <a:r>
              <a:rPr lang="en-US" sz="2700" dirty="0">
                <a:solidFill>
                  <a:srgbClr val="FF0000"/>
                </a:solidFill>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(e.g., </a:t>
            </a:r>
            <a:r>
              <a:rPr lang="en-US" sz="2700" b="1" dirty="0">
                <a:latin typeface="Arial" panose="020B0604020202020204" pitchFamily="34" charset="0"/>
                <a:cs typeface="Arial" panose="020B0604020202020204" pitchFamily="34" charset="0"/>
              </a:rPr>
              <a:t>micro-dose</a:t>
            </a:r>
            <a:r>
              <a:rPr lang="en-US" sz="2700" dirty="0">
                <a:latin typeface="Arial" panose="020B0604020202020204" pitchFamily="34" charset="0"/>
                <a:cs typeface="Arial" panose="020B0604020202020204" pitchFamily="34" charset="0"/>
              </a:rPr>
              <a:t> fertilizer application 4 kg P/ha, not 13 kg P/ha recommended; </a:t>
            </a:r>
            <a:r>
              <a:rPr lang="en-US" sz="2700" b="1" dirty="0">
                <a:latin typeface="Arial" panose="020B0604020202020204" pitchFamily="34" charset="0"/>
                <a:cs typeface="Arial" panose="020B0604020202020204" pitchFamily="34" charset="0"/>
              </a:rPr>
              <a:t>targeted fertilizers </a:t>
            </a:r>
            <a:r>
              <a:rPr lang="en-US" sz="2700" dirty="0">
                <a:latin typeface="Arial" panose="020B0604020202020204" pitchFamily="34" charset="0"/>
                <a:cs typeface="Arial" panose="020B0604020202020204" pitchFamily="34" charset="0"/>
              </a:rPr>
              <a:t>that could contain secondary and micronutrients like Zn, S, etc.; </a:t>
            </a:r>
            <a:r>
              <a:rPr lang="en-US" sz="2700" b="1" dirty="0">
                <a:latin typeface="Arial" panose="020B0604020202020204" pitchFamily="34" charset="0"/>
                <a:cs typeface="Arial" panose="020B0604020202020204" pitchFamily="34" charset="0"/>
              </a:rPr>
              <a:t>smart fertilizer blends</a:t>
            </a:r>
            <a:r>
              <a:rPr lang="en-US" sz="2700" dirty="0">
                <a:latin typeface="Arial" panose="020B0604020202020204" pitchFamily="34" charset="0"/>
                <a:cs typeface="Arial" panose="020B0604020202020204" pitchFamily="34" charset="0"/>
              </a:rPr>
              <a:t>) </a:t>
            </a:r>
            <a:r>
              <a:rPr lang="en-US" sz="2700" dirty="0">
                <a:solidFill>
                  <a:schemeClr val="accent1"/>
                </a:solidFill>
                <a:latin typeface="Arial" panose="020B0604020202020204" pitchFamily="34" charset="0"/>
                <a:cs typeface="Arial" panose="020B0604020202020204" pitchFamily="34" charset="0"/>
              </a:rPr>
              <a:t>(</a:t>
            </a:r>
            <a:r>
              <a:rPr lang="en-US" sz="2700" b="1" dirty="0">
                <a:solidFill>
                  <a:schemeClr val="accent1"/>
                </a:solidFill>
                <a:latin typeface="Arial" panose="020B0604020202020204" pitchFamily="34" charset="0"/>
                <a:cs typeface="Arial" panose="020B0604020202020204" pitchFamily="34" charset="0"/>
              </a:rPr>
              <a:t>see next slide</a:t>
            </a:r>
            <a:r>
              <a:rPr lang="en-US" sz="2700" dirty="0">
                <a:solidFill>
                  <a:schemeClr val="accent1"/>
                </a:solidFill>
                <a:latin typeface="Arial" panose="020B0604020202020204" pitchFamily="34" charset="0"/>
                <a:cs typeface="Arial" panose="020B0604020202020204" pitchFamily="34" charset="0"/>
              </a:rPr>
              <a:t>)</a:t>
            </a:r>
          </a:p>
          <a:p>
            <a:pPr algn="just">
              <a:defRPr/>
            </a:pPr>
            <a:r>
              <a:rPr lang="en-US" sz="2700" dirty="0">
                <a:latin typeface="Arial" panose="020B0604020202020204" pitchFamily="34" charset="0"/>
                <a:cs typeface="Arial" panose="020B0604020202020204" pitchFamily="34" charset="0"/>
              </a:rPr>
              <a:t>It is easily described as climate-smart and leads to </a:t>
            </a:r>
            <a:r>
              <a:rPr lang="en-US" sz="2700" u="sng" dirty="0">
                <a:latin typeface="Arial" panose="020B0604020202020204" pitchFamily="34" charset="0"/>
                <a:cs typeface="Arial" panose="020B0604020202020204" pitchFamily="34" charset="0"/>
              </a:rPr>
              <a:t>increases</a:t>
            </a:r>
            <a:r>
              <a:rPr lang="en-US" sz="2700" dirty="0">
                <a:latin typeface="Arial" panose="020B0604020202020204" pitchFamily="34" charset="0"/>
                <a:cs typeface="Arial" panose="020B0604020202020204" pitchFamily="34" charset="0"/>
              </a:rPr>
              <a:t> in </a:t>
            </a:r>
            <a:r>
              <a:rPr lang="en-US" sz="2700" b="1" dirty="0">
                <a:solidFill>
                  <a:srgbClr val="FF0000"/>
                </a:solidFill>
                <a:latin typeface="Arial" panose="020B0604020202020204" pitchFamily="34" charset="0"/>
                <a:cs typeface="Arial" panose="020B0604020202020204" pitchFamily="34" charset="0"/>
              </a:rPr>
              <a:t>productivity</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soil C stocks</a:t>
            </a:r>
            <a:r>
              <a:rPr lang="en-US" sz="2700" dirty="0">
                <a:latin typeface="Arial" panose="020B0604020202020204" pitchFamily="34" charset="0"/>
                <a:cs typeface="Arial" panose="020B0604020202020204" pitchFamily="34" charset="0"/>
              </a:rPr>
              <a:t>, and </a:t>
            </a:r>
            <a:r>
              <a:rPr lang="en-US" sz="2700" b="1" dirty="0">
                <a:solidFill>
                  <a:srgbClr val="FF0000"/>
                </a:solidFill>
                <a:latin typeface="Arial" panose="020B0604020202020204" pitchFamily="34" charset="0"/>
                <a:cs typeface="Arial" panose="020B0604020202020204" pitchFamily="34" charset="0"/>
              </a:rPr>
              <a:t>yield stability</a:t>
            </a:r>
          </a:p>
          <a:p>
            <a:pPr algn="just">
              <a:defRPr/>
            </a:pPr>
            <a:r>
              <a:rPr lang="en-US" sz="2700" dirty="0">
                <a:latin typeface="Arial" panose="020B0604020202020204" pitchFamily="34" charset="0"/>
                <a:cs typeface="Arial" panose="020B0604020202020204" pitchFamily="34" charset="0"/>
              </a:rPr>
              <a:t>It follows similar arguments in the 2</a:t>
            </a:r>
            <a:r>
              <a:rPr lang="en-US" sz="2700" baseline="30000" dirty="0">
                <a:latin typeface="Arial" panose="020B0604020202020204" pitchFamily="34" charset="0"/>
                <a:cs typeface="Arial" panose="020B0604020202020204" pitchFamily="34" charset="0"/>
              </a:rPr>
              <a:t>nd</a:t>
            </a:r>
            <a:r>
              <a:rPr lang="en-US" sz="2700" dirty="0">
                <a:latin typeface="Arial" panose="020B0604020202020204" pitchFamily="34" charset="0"/>
                <a:cs typeface="Arial" panose="020B0604020202020204" pitchFamily="34" charset="0"/>
              </a:rPr>
              <a:t> paradigm but </a:t>
            </a:r>
            <a:r>
              <a:rPr lang="en-US" sz="2700" b="1" dirty="0">
                <a:solidFill>
                  <a:srgbClr val="FF0000"/>
                </a:solidFill>
                <a:latin typeface="Arial" panose="020B0604020202020204" pitchFamily="34" charset="0"/>
                <a:cs typeface="Arial" panose="020B0604020202020204" pitchFamily="34" charset="0"/>
              </a:rPr>
              <a:t>acknowledges that the most adoptable organic inputs or resources are those produced in-situ</a:t>
            </a:r>
            <a:r>
              <a:rPr lang="en-US" sz="2700" dirty="0">
                <a:solidFill>
                  <a:srgbClr val="FF0000"/>
                </a:solidFill>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through improved crop yields or integration of grain legumes with low-harvest indices</a:t>
            </a:r>
          </a:p>
          <a:p>
            <a:pPr algn="just">
              <a:defRPr/>
            </a:pPr>
            <a:r>
              <a:rPr lang="en-US" sz="2700" b="1" dirty="0">
                <a:latin typeface="Arial" panose="020B0604020202020204" pitchFamily="34" charset="0"/>
                <a:cs typeface="Arial" panose="020B0604020202020204" pitchFamily="34" charset="0"/>
              </a:rPr>
              <a:t>Acknowledges need for inorganic fertilizer</a:t>
            </a:r>
            <a:r>
              <a:rPr lang="en-US" sz="2700" dirty="0">
                <a:latin typeface="Arial" panose="020B0604020202020204" pitchFamily="34" charset="0"/>
                <a:cs typeface="Arial" panose="020B0604020202020204" pitchFamily="34" charset="0"/>
              </a:rPr>
              <a:t> but again emphasizing organic inputs</a:t>
            </a: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42040"/>
            <a:ext cx="12149957" cy="531764"/>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sz="2800" b="1" dirty="0">
                <a:solidFill>
                  <a:schemeClr val="bg1"/>
                </a:solidFill>
                <a:latin typeface="Arial" panose="020B0604020202020204" pitchFamily="34" charset="0"/>
                <a:cs typeface="Arial" panose="020B0604020202020204" pitchFamily="34" charset="0"/>
              </a:rPr>
              <a:t>ISFM: Trajectory &amp; effect on agronomic efficiency– Deep Dive_5/12</a:t>
            </a:r>
          </a:p>
          <a:p>
            <a:pPr algn="ctr">
              <a:defRPr/>
            </a:pPr>
            <a:r>
              <a:rPr lang="en-US" sz="2800" b="1" dirty="0">
                <a:ln w="0"/>
                <a:solidFill>
                  <a:schemeClr val="bg1"/>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3944665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99938829-D2CB-43B8-8D73-585671045183}"/>
              </a:ext>
            </a:extLst>
          </p:cNvPr>
          <p:cNvPicPr>
            <a:picLocks noChangeArrowheads="1"/>
          </p:cNvPicPr>
          <p:nvPr/>
        </p:nvPicPr>
        <p:blipFill>
          <a:blip r:embed="rId2">
            <a:extLst>
              <a:ext uri="{28A0092B-C50C-407E-A947-70E740481C1C}">
                <a14:useLocalDpi xmlns:a14="http://schemas.microsoft.com/office/drawing/2010/main" val="0"/>
              </a:ext>
            </a:extLst>
          </a:blip>
          <a:srcRect t="10323" b="2528"/>
          <a:stretch>
            <a:fillRect/>
          </a:stretch>
        </p:blipFill>
        <p:spPr bwMode="auto">
          <a:xfrm>
            <a:off x="1142261" y="1408821"/>
            <a:ext cx="6096000" cy="518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2">
            <a:extLst>
              <a:ext uri="{FF2B5EF4-FFF2-40B4-BE49-F238E27FC236}">
                <a16:creationId xmlns:a16="http://schemas.microsoft.com/office/drawing/2014/main" id="{E31520BC-DDA6-4147-AB21-D0C4B81F6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827" y="1387804"/>
            <a:ext cx="3011487" cy="43243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2">
            <a:extLst>
              <a:ext uri="{FF2B5EF4-FFF2-40B4-BE49-F238E27FC236}">
                <a16:creationId xmlns:a16="http://schemas.microsoft.com/office/drawing/2014/main" id="{736601CF-F70C-41AB-BD92-926EBB5BC17D}"/>
              </a:ext>
            </a:extLst>
          </p:cNvPr>
          <p:cNvSpPr>
            <a:spLocks noChangeArrowheads="1"/>
          </p:cNvSpPr>
          <p:nvPr/>
        </p:nvSpPr>
        <p:spPr bwMode="auto">
          <a:xfrm>
            <a:off x="-157650" y="1"/>
            <a:ext cx="12423228" cy="523220"/>
          </a:xfrm>
          <a:prstGeom prst="rect">
            <a:avLst/>
          </a:prstGeom>
          <a:solidFill>
            <a:srgbClr val="067C33"/>
          </a:solidFill>
          <a:ln>
            <a:noFill/>
          </a:ln>
        </p:spPr>
        <p:txBody>
          <a:bodyPr wrap="square">
            <a:spAutoFit/>
          </a:bodyPr>
          <a:lstStyle>
            <a:lvl1pPr>
              <a:spcBef>
                <a:spcPct val="20000"/>
              </a:spcBef>
              <a:buFont typeface="Wingdings" panose="05000000000000000000" pitchFamily="2" charset="2"/>
              <a:buChar char="§"/>
              <a:defRPr sz="3200">
                <a:solidFill>
                  <a:srgbClr val="FFFFFF"/>
                </a:solidFill>
                <a:latin typeface="Arial" panose="020B0604020202020204" pitchFamily="34" charset="0"/>
              </a:defRPr>
            </a:lvl1pPr>
            <a:lvl2pPr marL="742950" indent="-285750">
              <a:spcBef>
                <a:spcPct val="20000"/>
              </a:spcBef>
              <a:buSzPct val="75000"/>
              <a:buFont typeface="Wingdings" panose="05000000000000000000" pitchFamily="2" charset="2"/>
              <a:buChar char="§"/>
              <a:defRPr sz="2800">
                <a:solidFill>
                  <a:srgbClr val="FFFFFF"/>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400">
                <a:solidFill>
                  <a:srgbClr val="FFFFFF"/>
                </a:solidFill>
                <a:latin typeface="Arial" panose="020B0604020202020204" pitchFamily="34" charset="0"/>
              </a:defRPr>
            </a:lvl3pPr>
            <a:lvl4pPr marL="1600200" indent="-228600">
              <a:spcBef>
                <a:spcPct val="20000"/>
              </a:spcBef>
              <a:buClr>
                <a:schemeClr val="tx2"/>
              </a:buClr>
              <a:buSzPct val="90000"/>
              <a:buFont typeface="Wingdings" panose="05000000000000000000" pitchFamily="2" charset="2"/>
              <a:buChar char="§"/>
              <a:defRPr sz="2000">
                <a:solidFill>
                  <a:srgbClr val="FFFFFF"/>
                </a:solidFill>
                <a:latin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9pPr>
          </a:lstStyle>
          <a:p>
            <a:pPr algn="ctr">
              <a:spcBef>
                <a:spcPct val="0"/>
              </a:spcBef>
              <a:buFontTx/>
              <a:buNone/>
            </a:pPr>
            <a:r>
              <a:rPr lang="en-US" altLang="en-US" sz="2800" b="1" dirty="0">
                <a:solidFill>
                  <a:schemeClr val="bg1"/>
                </a:solidFill>
                <a:cs typeface="Arial" panose="020B0604020202020204" pitchFamily="34" charset="0"/>
              </a:rPr>
              <a:t>ISFM: Trajectory &amp; effect on agronomic efficiency– Deep Dive_6/12</a:t>
            </a:r>
          </a:p>
        </p:txBody>
      </p:sp>
      <p:sp>
        <p:nvSpPr>
          <p:cNvPr id="5" name="Rectangle 4">
            <a:extLst>
              <a:ext uri="{FF2B5EF4-FFF2-40B4-BE49-F238E27FC236}">
                <a16:creationId xmlns:a16="http://schemas.microsoft.com/office/drawing/2014/main" id="{58EE1F84-5C72-4982-B63F-D0FD61453CA8}"/>
              </a:ext>
            </a:extLst>
          </p:cNvPr>
          <p:cNvSpPr/>
          <p:nvPr/>
        </p:nvSpPr>
        <p:spPr>
          <a:xfrm>
            <a:off x="8928265" y="640810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3621527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52552" y="704193"/>
            <a:ext cx="12107917" cy="5862783"/>
          </a:xfrm>
        </p:spPr>
        <p:txBody>
          <a:bodyPr>
            <a:noAutofit/>
          </a:bodyPr>
          <a:lstStyle/>
          <a:p>
            <a:pPr algn="just">
              <a:defRPr/>
            </a:pPr>
            <a:r>
              <a:rPr lang="en-US" sz="2500" dirty="0">
                <a:latin typeface="Arial" panose="020B0604020202020204" pitchFamily="34" charset="0"/>
                <a:cs typeface="Arial" panose="020B0604020202020204" pitchFamily="34" charset="0"/>
              </a:rPr>
              <a:t>Many of its </a:t>
            </a:r>
            <a:r>
              <a:rPr lang="en-US" sz="2500" b="1" dirty="0">
                <a:latin typeface="Arial" panose="020B0604020202020204" pitchFamily="34" charset="0"/>
                <a:cs typeface="Arial" panose="020B0604020202020204" pitchFamily="34" charset="0"/>
              </a:rPr>
              <a:t>components contain a water-related </a:t>
            </a:r>
            <a:r>
              <a:rPr lang="en-US" sz="2500" dirty="0">
                <a:latin typeface="Arial" panose="020B0604020202020204" pitchFamily="34" charset="0"/>
                <a:cs typeface="Arial" panose="020B0604020202020204" pitchFamily="34" charset="0"/>
              </a:rPr>
              <a:t>dimension:</a:t>
            </a:r>
          </a:p>
          <a:p>
            <a:pPr lvl="1" algn="just">
              <a:buFont typeface="Courier New" panose="02070309020205020404" pitchFamily="49" charset="0"/>
              <a:buChar char="o"/>
              <a:defRPr/>
            </a:pPr>
            <a:r>
              <a:rPr lang="en-US" sz="2500" b="1" dirty="0">
                <a:latin typeface="Arial" panose="020B0604020202020204" pitchFamily="34" charset="0"/>
                <a:cs typeface="Arial" panose="020B0604020202020204" pitchFamily="34" charset="0"/>
              </a:rPr>
              <a:t>Variety </a:t>
            </a:r>
            <a:r>
              <a:rPr lang="en-US" sz="2500" dirty="0">
                <a:latin typeface="Arial" panose="020B0604020202020204" pitchFamily="34" charset="0"/>
                <a:cs typeface="Arial" panose="020B0604020202020204" pitchFamily="34" charset="0"/>
              </a:rPr>
              <a:t>can include </a:t>
            </a:r>
            <a:r>
              <a:rPr lang="en-US" sz="2500" b="1" dirty="0">
                <a:solidFill>
                  <a:srgbClr val="FF0000"/>
                </a:solidFill>
                <a:latin typeface="Arial" panose="020B0604020202020204" pitchFamily="34" charset="0"/>
                <a:cs typeface="Arial" panose="020B0604020202020204" pitchFamily="34" charset="0"/>
              </a:rPr>
              <a:t>drought-tolerance or early maturity</a:t>
            </a:r>
            <a:r>
              <a:rPr lang="en-US" sz="2500" b="1" dirty="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to escape mid-season drought, </a:t>
            </a:r>
            <a:r>
              <a:rPr lang="en-US" sz="2500" b="1" dirty="0">
                <a:solidFill>
                  <a:srgbClr val="FF0000"/>
                </a:solidFill>
                <a:latin typeface="Arial" panose="020B0604020202020204" pitchFamily="34" charset="0"/>
                <a:cs typeface="Arial" panose="020B0604020202020204" pitchFamily="34" charset="0"/>
              </a:rPr>
              <a:t>deep-rooting</a:t>
            </a:r>
            <a:r>
              <a:rPr lang="en-US" sz="2500" dirty="0">
                <a:latin typeface="Arial" panose="020B0604020202020204" pitchFamily="34" charset="0"/>
                <a:cs typeface="Arial" panose="020B0604020202020204" pitchFamily="34" charset="0"/>
              </a:rPr>
              <a:t>, etc.</a:t>
            </a:r>
          </a:p>
          <a:p>
            <a:pPr marL="457200" lvl="1" indent="0" algn="just">
              <a:buNone/>
              <a:defRPr/>
            </a:pPr>
            <a:endParaRPr lang="en-US" sz="2500" dirty="0">
              <a:latin typeface="Arial" panose="020B0604020202020204" pitchFamily="34" charset="0"/>
              <a:cs typeface="Arial" panose="020B0604020202020204" pitchFamily="34" charset="0"/>
            </a:endParaRPr>
          </a:p>
          <a:p>
            <a:pPr lvl="1" algn="just">
              <a:buFont typeface="Courier New" panose="02070309020205020404" pitchFamily="49" charset="0"/>
              <a:buChar char="o"/>
              <a:defRPr/>
            </a:pPr>
            <a:r>
              <a:rPr lang="en-US" sz="2500" b="1" dirty="0">
                <a:latin typeface="Arial" panose="020B0604020202020204" pitchFamily="34" charset="0"/>
                <a:cs typeface="Arial" panose="020B0604020202020204" pitchFamily="34" charset="0"/>
              </a:rPr>
              <a:t>Organic input </a:t>
            </a:r>
            <a:r>
              <a:rPr lang="en-US" sz="2500" dirty="0">
                <a:latin typeface="Arial" panose="020B0604020202020204" pitchFamily="34" charset="0"/>
                <a:cs typeface="Arial" panose="020B0604020202020204" pitchFamily="34" charset="0"/>
              </a:rPr>
              <a:t>contribute to enhance </a:t>
            </a:r>
            <a:r>
              <a:rPr lang="en-US" sz="2500" b="1" dirty="0">
                <a:solidFill>
                  <a:srgbClr val="FF0000"/>
                </a:solidFill>
                <a:latin typeface="Arial" panose="020B0604020202020204" pitchFamily="34" charset="0"/>
                <a:cs typeface="Arial" panose="020B0604020202020204" pitchFamily="34" charset="0"/>
              </a:rPr>
              <a:t>soil cover</a:t>
            </a:r>
            <a:r>
              <a:rPr lang="en-US" sz="2500" b="1" dirty="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&amp; </a:t>
            </a:r>
            <a:r>
              <a:rPr lang="en-US" sz="2500" b="1" dirty="0">
                <a:solidFill>
                  <a:srgbClr val="FF0000"/>
                </a:solidFill>
                <a:latin typeface="Arial" panose="020B0604020202020204" pitchFamily="34" charset="0"/>
                <a:cs typeface="Arial" panose="020B0604020202020204" pitchFamily="34" charset="0"/>
              </a:rPr>
              <a:t>increased soil C stocks</a:t>
            </a:r>
            <a:r>
              <a:rPr lang="en-US" sz="2500" dirty="0">
                <a:latin typeface="Arial" panose="020B0604020202020204" pitchFamily="34" charset="0"/>
                <a:cs typeface="Arial" panose="020B0604020202020204" pitchFamily="34" charset="0"/>
              </a:rPr>
              <a:t>, thus positively affecting the soil moisture balance</a:t>
            </a:r>
          </a:p>
          <a:p>
            <a:pPr marL="457200" lvl="1" indent="0" algn="just">
              <a:buNone/>
              <a:defRPr/>
            </a:pPr>
            <a:endParaRPr lang="en-US" sz="2500" dirty="0">
              <a:latin typeface="Arial" panose="020B0604020202020204" pitchFamily="34" charset="0"/>
              <a:cs typeface="Arial" panose="020B0604020202020204" pitchFamily="34" charset="0"/>
            </a:endParaRPr>
          </a:p>
          <a:p>
            <a:pPr lvl="1" algn="just">
              <a:buFont typeface="Courier New" panose="02070309020205020404" pitchFamily="49" charset="0"/>
              <a:buChar char="o"/>
              <a:defRPr/>
            </a:pPr>
            <a:r>
              <a:rPr lang="en-US" sz="2500" b="1" dirty="0">
                <a:latin typeface="Arial" panose="020B0604020202020204" pitchFamily="34" charset="0"/>
                <a:cs typeface="Arial" panose="020B0604020202020204" pitchFamily="34" charset="0"/>
              </a:rPr>
              <a:t>Local adaptation</a:t>
            </a:r>
            <a:r>
              <a:rPr lang="en-US" sz="2500" dirty="0">
                <a:latin typeface="Arial" panose="020B0604020202020204" pitchFamily="34" charset="0"/>
                <a:cs typeface="Arial" panose="020B0604020202020204" pitchFamily="34" charset="0"/>
              </a:rPr>
              <a:t> can include </a:t>
            </a:r>
            <a:r>
              <a:rPr lang="en-US" sz="2500" b="1" dirty="0">
                <a:solidFill>
                  <a:srgbClr val="FF0000"/>
                </a:solidFill>
                <a:latin typeface="Arial" panose="020B0604020202020204" pitchFamily="34" charset="0"/>
                <a:cs typeface="Arial" panose="020B0604020202020204" pitchFamily="34" charset="0"/>
              </a:rPr>
              <a:t>options for in-situ water harvesting</a:t>
            </a:r>
            <a:r>
              <a:rPr lang="en-US" sz="2500" b="1" dirty="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(e.g., through </a:t>
            </a:r>
            <a:r>
              <a:rPr lang="en-US" sz="2500" b="1" dirty="0">
                <a:latin typeface="Arial" panose="020B0604020202020204" pitchFamily="34" charset="0"/>
                <a:cs typeface="Arial" panose="020B0604020202020204" pitchFamily="34" charset="0"/>
              </a:rPr>
              <a:t>water-harvesting technologies </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zai</a:t>
            </a:r>
            <a:r>
              <a:rPr lang="en-US" sz="2500" dirty="0">
                <a:latin typeface="Arial" panose="020B0604020202020204" pitchFamily="34" charset="0"/>
                <a:cs typeface="Arial" panose="020B0604020202020204" pitchFamily="34" charset="0"/>
              </a:rPr>
              <a:t> systems) and </a:t>
            </a:r>
            <a:r>
              <a:rPr lang="en-US" sz="2500" b="1" dirty="0">
                <a:latin typeface="Arial" panose="020B0604020202020204" pitchFamily="34" charset="0"/>
                <a:cs typeface="Arial" panose="020B0604020202020204" pitchFamily="34" charset="0"/>
              </a:rPr>
              <a:t>allows for application of tillage as required by local soil conditions</a:t>
            </a:r>
            <a:r>
              <a:rPr lang="en-US" sz="2500" dirty="0">
                <a:latin typeface="Arial" panose="020B0604020202020204" pitchFamily="34" charset="0"/>
                <a:cs typeface="Arial" panose="020B0604020202020204" pitchFamily="34" charset="0"/>
              </a:rPr>
              <a:t> or </a:t>
            </a:r>
            <a:r>
              <a:rPr lang="en-US" sz="2500" b="1" dirty="0">
                <a:latin typeface="Arial" panose="020B0604020202020204" pitchFamily="34" charset="0"/>
                <a:cs typeface="Arial" panose="020B0604020202020204" pitchFamily="34" charset="0"/>
              </a:rPr>
              <a:t>crop characteristics</a:t>
            </a:r>
            <a:r>
              <a:rPr lang="en-US" sz="2500" dirty="0">
                <a:latin typeface="Arial" panose="020B0604020202020204" pitchFamily="34" charset="0"/>
                <a:cs typeface="Arial" panose="020B0604020202020204" pitchFamily="34" charset="0"/>
              </a:rPr>
              <a:t> (e.g., root crops often do require some loosening of the topsoil, esp. heavy soils). </a:t>
            </a:r>
            <a:r>
              <a:rPr lang="en-US" sz="2500" b="1" dirty="0">
                <a:latin typeface="Arial" panose="020B0604020202020204" pitchFamily="34" charset="0"/>
                <a:cs typeface="Arial" panose="020B0604020202020204" pitchFamily="34" charset="0"/>
              </a:rPr>
              <a:t>Explains why ISFM is not explicit about tillage &amp; mulch application since there are situations where some form of tillage is beneficial </a:t>
            </a:r>
            <a:r>
              <a:rPr lang="en-US" sz="2500" dirty="0">
                <a:latin typeface="Arial" panose="020B0604020202020204" pitchFamily="34" charset="0"/>
                <a:cs typeface="Arial" panose="020B0604020202020204" pitchFamily="34" charset="0"/>
              </a:rPr>
              <a:t>(to remove soil crusts). Leaving crop residues as mulch cannot happen if the soil requires some tillage</a:t>
            </a: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42040"/>
            <a:ext cx="12160469" cy="474328"/>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Integrated Soil Fertility Management (ISFM) – Deep Dive_7/12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1299223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42040" y="785648"/>
            <a:ext cx="12107916" cy="5594134"/>
          </a:xfrm>
        </p:spPr>
        <p:txBody>
          <a:bodyPr>
            <a:noAutofit/>
          </a:bodyPr>
          <a:lstStyle/>
          <a:p>
            <a:pPr algn="just">
              <a:defRPr/>
            </a:pPr>
            <a:r>
              <a:rPr lang="en-US" sz="3200" b="1" dirty="0">
                <a:latin typeface="Arial" panose="020B0604020202020204" pitchFamily="34" charset="0"/>
                <a:cs typeface="Arial" panose="020B0604020202020204" pitchFamily="34" charset="0"/>
              </a:rPr>
              <a:t>Built on four guiding principles</a:t>
            </a:r>
            <a:r>
              <a:rPr lang="en-US" sz="3200" dirty="0">
                <a:latin typeface="Arial" panose="020B0604020202020204" pitchFamily="34" charset="0"/>
                <a:cs typeface="Arial" panose="020B0604020202020204" pitchFamily="34" charset="0"/>
              </a:rPr>
              <a:t> (adapted from Society 2009, Vanlauwe et al., 2014): increased &amp; maximized </a:t>
            </a:r>
            <a:r>
              <a:rPr lang="en-US" sz="3200" b="1" dirty="0">
                <a:solidFill>
                  <a:srgbClr val="FF0000"/>
                </a:solidFill>
                <a:latin typeface="Arial" panose="020B0604020202020204" pitchFamily="34" charset="0"/>
                <a:cs typeface="Arial" panose="020B0604020202020204" pitchFamily="34" charset="0"/>
              </a:rPr>
              <a:t>production</a:t>
            </a:r>
            <a:r>
              <a:rPr lang="en-US" sz="3200" dirty="0">
                <a:latin typeface="Arial" panose="020B0604020202020204" pitchFamily="34" charset="0"/>
                <a:cs typeface="Arial" panose="020B0604020202020204" pitchFamily="34" charset="0"/>
              </a:rPr>
              <a:t> or output per unit of resource (land, labor, capital, etc.) used; </a:t>
            </a:r>
            <a:r>
              <a:rPr lang="en-US" sz="3200" b="1" dirty="0">
                <a:solidFill>
                  <a:srgbClr val="FF0000"/>
                </a:solidFill>
                <a:latin typeface="Arial" panose="020B0604020202020204" pitchFamily="34" charset="0"/>
                <a:cs typeface="Arial" panose="020B0604020202020204" pitchFamily="34" charset="0"/>
              </a:rPr>
              <a:t>Preservation</a:t>
            </a:r>
            <a:r>
              <a:rPr lang="en-US" sz="3200" dirty="0">
                <a:latin typeface="Arial" panose="020B0604020202020204" pitchFamily="34" charset="0"/>
                <a:cs typeface="Arial" panose="020B0604020202020204" pitchFamily="34" charset="0"/>
              </a:rPr>
              <a:t> of ecosystems and soils; Increased </a:t>
            </a:r>
            <a:r>
              <a:rPr lang="en-US" sz="3200" b="1" dirty="0">
                <a:solidFill>
                  <a:srgbClr val="FF0000"/>
                </a:solidFill>
                <a:latin typeface="Arial" panose="020B0604020202020204" pitchFamily="34" charset="0"/>
                <a:cs typeface="Arial" panose="020B0604020202020204" pitchFamily="34" charset="0"/>
              </a:rPr>
              <a:t>resilience</a:t>
            </a:r>
            <a:r>
              <a:rPr lang="en-US" sz="3200" dirty="0">
                <a:latin typeface="Arial" panose="020B0604020202020204" pitchFamily="34" charset="0"/>
                <a:cs typeface="Arial" panose="020B0604020202020204" pitchFamily="34" charset="0"/>
              </a:rPr>
              <a:t> of farming systems to shocks and stress; Improved or maintained </a:t>
            </a:r>
            <a:r>
              <a:rPr lang="en-US" sz="3200" b="1" dirty="0">
                <a:solidFill>
                  <a:srgbClr val="FF0000"/>
                </a:solidFill>
                <a:latin typeface="Arial" panose="020B0604020202020204" pitchFamily="34" charset="0"/>
                <a:cs typeface="Arial" panose="020B0604020202020204" pitchFamily="34" charset="0"/>
              </a:rPr>
              <a:t>profitability</a:t>
            </a:r>
            <a:r>
              <a:rPr lang="en-US" sz="3200" dirty="0">
                <a:latin typeface="Arial" panose="020B0604020202020204" pitchFamily="34" charset="0"/>
                <a:cs typeface="Arial" panose="020B0604020202020204" pitchFamily="34" charset="0"/>
              </a:rPr>
              <a:t> at farm-level</a:t>
            </a:r>
          </a:p>
          <a:p>
            <a:pPr marL="0" indent="0" algn="just">
              <a:buNone/>
              <a:defRPr/>
            </a:pPr>
            <a:endParaRPr lang="en-US" sz="3200" dirty="0">
              <a:latin typeface="Arial" panose="020B0604020202020204" pitchFamily="34" charset="0"/>
              <a:cs typeface="Arial" panose="020B0604020202020204" pitchFamily="34" charset="0"/>
            </a:endParaRPr>
          </a:p>
          <a:p>
            <a:pPr algn="just">
              <a:defRPr/>
            </a:pPr>
            <a:r>
              <a:rPr lang="en-US" sz="3200" b="1" dirty="0">
                <a:latin typeface="Arial" panose="020B0604020202020204" pitchFamily="34" charset="0"/>
                <a:cs typeface="Arial" panose="020B0604020202020204" pitchFamily="34" charset="0"/>
              </a:rPr>
              <a:t>Five (5) key attributes</a:t>
            </a:r>
            <a:r>
              <a:rPr lang="en-US" sz="3200" dirty="0">
                <a:latin typeface="Arial" panose="020B0604020202020204" pitchFamily="34" charset="0"/>
                <a:cs typeface="Arial" panose="020B0604020202020204" pitchFamily="34" charset="0"/>
              </a:rPr>
              <a:t> for SI: use of </a:t>
            </a:r>
            <a:r>
              <a:rPr lang="en-US" sz="3200" b="1" dirty="0">
                <a:solidFill>
                  <a:srgbClr val="FF0000"/>
                </a:solidFill>
                <a:latin typeface="Arial" panose="020B0604020202020204" pitchFamily="34" charset="0"/>
                <a:cs typeface="Arial" panose="020B0604020202020204" pitchFamily="34" charset="0"/>
              </a:rPr>
              <a:t>more productive crops &amp; varieties</a:t>
            </a:r>
            <a:r>
              <a:rPr lang="en-US" sz="3200" dirty="0">
                <a:latin typeface="Arial" panose="020B0604020202020204" pitchFamily="34" charset="0"/>
                <a:cs typeface="Arial" panose="020B0604020202020204" pitchFamily="34" charset="0"/>
              </a:rPr>
              <a:t>, judicious application of </a:t>
            </a:r>
            <a:r>
              <a:rPr lang="en-US" sz="3200" b="1" dirty="0">
                <a:solidFill>
                  <a:srgbClr val="FF0000"/>
                </a:solidFill>
                <a:latin typeface="Arial" panose="020B0604020202020204" pitchFamily="34" charset="0"/>
                <a:cs typeface="Arial" panose="020B0604020202020204" pitchFamily="34" charset="0"/>
              </a:rPr>
              <a:t>external inputs</a:t>
            </a:r>
            <a:r>
              <a:rPr lang="en-US" sz="3200" dirty="0">
                <a:latin typeface="Arial" panose="020B0604020202020204" pitchFamily="34" charset="0"/>
                <a:cs typeface="Arial" panose="020B0604020202020204" pitchFamily="34" charset="0"/>
              </a:rPr>
              <a:t>, harnessing of existing </a:t>
            </a:r>
            <a:r>
              <a:rPr lang="en-US" sz="3200" b="1" dirty="0">
                <a:solidFill>
                  <a:srgbClr val="FF0000"/>
                </a:solidFill>
                <a:latin typeface="Arial" panose="020B0604020202020204" pitchFamily="34" charset="0"/>
                <a:cs typeface="Arial" panose="020B0604020202020204" pitchFamily="34" charset="0"/>
              </a:rPr>
              <a:t>biological processes </a:t>
            </a:r>
            <a:r>
              <a:rPr lang="en-US" sz="3200" dirty="0">
                <a:latin typeface="Arial" panose="020B0604020202020204" pitchFamily="34" charset="0"/>
                <a:cs typeface="Arial" panose="020B0604020202020204" pitchFamily="34" charset="0"/>
              </a:rPr>
              <a:t>(where possible), </a:t>
            </a:r>
            <a:r>
              <a:rPr lang="en-US" sz="3200" b="1" dirty="0">
                <a:solidFill>
                  <a:srgbClr val="FF0000"/>
                </a:solidFill>
                <a:latin typeface="Arial" panose="020B0604020202020204" pitchFamily="34" charset="0"/>
                <a:cs typeface="Arial" panose="020B0604020202020204" pitchFamily="34" charset="0"/>
              </a:rPr>
              <a:t>minimization of adverse effects</a:t>
            </a:r>
            <a:r>
              <a:rPr lang="en-US" sz="3200"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on the environment, and </a:t>
            </a:r>
            <a:r>
              <a:rPr lang="en-US" sz="3200" b="1" dirty="0">
                <a:solidFill>
                  <a:srgbClr val="FF0000"/>
                </a:solidFill>
                <a:latin typeface="Arial" panose="020B0604020202020204" pitchFamily="34" charset="0"/>
                <a:cs typeface="Arial" panose="020B0604020202020204" pitchFamily="34" charset="0"/>
              </a:rPr>
              <a:t>productive use of human capital</a:t>
            </a: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42040" y="42040"/>
            <a:ext cx="12065877" cy="556413"/>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Sustainable intensification (SI) – Deep Dive_8/12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263565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163817" y="785648"/>
            <a:ext cx="11860018" cy="5016062"/>
          </a:xfrm>
        </p:spPr>
        <p:txBody>
          <a:bodyPr>
            <a:noAutofit/>
          </a:bodyPr>
          <a:lstStyle/>
          <a:p>
            <a:pPr algn="just">
              <a:defRPr/>
            </a:pPr>
            <a:r>
              <a:rPr lang="en-US" sz="3600" b="1" dirty="0">
                <a:latin typeface="Arial" panose="020B0604020202020204" pitchFamily="34" charset="0"/>
                <a:cs typeface="Arial" panose="020B0604020202020204" pitchFamily="34" charset="0"/>
              </a:rPr>
              <a:t>Factors that are important for intensified agricultural production</a:t>
            </a:r>
            <a:r>
              <a:rPr lang="en-US" sz="3600" dirty="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Water management tools</a:t>
            </a:r>
            <a:r>
              <a:rPr lang="en-US" sz="3600" dirty="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Quality planting materials</a:t>
            </a:r>
            <a:r>
              <a:rPr lang="en-US" sz="3600" dirty="0">
                <a:latin typeface="Arial" panose="020B0604020202020204" pitchFamily="34" charset="0"/>
                <a:cs typeface="Arial" panose="020B0604020202020204" pitchFamily="34" charset="0"/>
              </a:rPr>
              <a:t>, Tools for </a:t>
            </a:r>
            <a:r>
              <a:rPr lang="en-US" sz="3600" b="1" dirty="0">
                <a:solidFill>
                  <a:srgbClr val="FF0000"/>
                </a:solidFill>
                <a:latin typeface="Arial" panose="020B0604020202020204" pitchFamily="34" charset="0"/>
                <a:cs typeface="Arial" panose="020B0604020202020204" pitchFamily="34" charset="0"/>
              </a:rPr>
              <a:t>pest &amp; disease management</a:t>
            </a:r>
            <a:r>
              <a:rPr lang="en-US" sz="3600" dirty="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Soil fertility management</a:t>
            </a:r>
            <a:r>
              <a:rPr lang="en-US" sz="3600" dirty="0">
                <a:latin typeface="Arial" panose="020B0604020202020204" pitchFamily="34" charset="0"/>
                <a:cs typeface="Arial" panose="020B0604020202020204" pitchFamily="34" charset="0"/>
              </a:rPr>
              <a:t>, and </a:t>
            </a:r>
            <a:r>
              <a:rPr lang="en-US" sz="3600" b="1" dirty="0">
                <a:solidFill>
                  <a:srgbClr val="FF0000"/>
                </a:solidFill>
                <a:latin typeface="Arial" panose="020B0604020202020204" pitchFamily="34" charset="0"/>
                <a:cs typeface="Arial" panose="020B0604020202020204" pitchFamily="34" charset="0"/>
              </a:rPr>
              <a:t>Mechanization</a:t>
            </a:r>
            <a:endParaRPr lang="en-US" sz="3600" b="1" dirty="0">
              <a:latin typeface="Arial" panose="020B0604020202020204" pitchFamily="34" charset="0"/>
              <a:cs typeface="Arial" panose="020B0604020202020204" pitchFamily="34" charset="0"/>
            </a:endParaRPr>
          </a:p>
          <a:p>
            <a:pPr marL="0" indent="0" algn="just">
              <a:buNone/>
              <a:defRPr/>
            </a:pPr>
            <a:endParaRPr lang="en-US" sz="3600" dirty="0">
              <a:latin typeface="Arial" panose="020B0604020202020204" pitchFamily="34" charset="0"/>
              <a:cs typeface="Arial" panose="020B0604020202020204" pitchFamily="34" charset="0"/>
            </a:endParaRPr>
          </a:p>
          <a:p>
            <a:pPr algn="just">
              <a:defRPr/>
            </a:pPr>
            <a:r>
              <a:rPr lang="en-US" sz="3600" u="sng" dirty="0">
                <a:latin typeface="Arial" panose="020B0604020202020204" pitchFamily="34" charset="0"/>
                <a:cs typeface="Arial" panose="020B0604020202020204" pitchFamily="34" charset="0"/>
              </a:rPr>
              <a:t>NB</a:t>
            </a:r>
            <a:r>
              <a:rPr lang="en-US" sz="36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Old skills </a:t>
            </a:r>
            <a:r>
              <a:rPr lang="en-US" sz="3600" dirty="0">
                <a:latin typeface="Arial" panose="020B0604020202020204" pitchFamily="34" charset="0"/>
                <a:cs typeface="Arial" panose="020B0604020202020204" pitchFamily="34" charset="0"/>
              </a:rPr>
              <a:t>that make it difficult for farmers (especially women) to sustainably intensify their production </a:t>
            </a:r>
            <a:r>
              <a:rPr lang="en-US" sz="3600" b="1" dirty="0">
                <a:solidFill>
                  <a:srgbClr val="FF0000"/>
                </a:solidFill>
                <a:latin typeface="Arial" panose="020B0604020202020204" pitchFamily="34" charset="0"/>
                <a:cs typeface="Arial" panose="020B0604020202020204" pitchFamily="34" charset="0"/>
              </a:rPr>
              <a:t>must be unlearned</a:t>
            </a:r>
            <a:r>
              <a:rPr lang="en-US" sz="3600" dirty="0">
                <a:latin typeface="Arial" panose="020B0604020202020204" pitchFamily="34" charset="0"/>
                <a:cs typeface="Arial" panose="020B0604020202020204" pitchFamily="34" charset="0"/>
              </a:rPr>
              <a:t>.</a:t>
            </a: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9766"/>
            <a:ext cx="12192000" cy="560389"/>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Sustainable intensification – Deep Dive_9/12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229593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115614" y="767259"/>
            <a:ext cx="11918732" cy="5663088"/>
          </a:xfrm>
        </p:spPr>
        <p:txBody>
          <a:bodyPr>
            <a:noAutofit/>
          </a:bodyPr>
          <a:lstStyle/>
          <a:p>
            <a:pPr algn="just">
              <a:defRPr/>
            </a:pPr>
            <a:r>
              <a:rPr lang="en-US" sz="3000" dirty="0">
                <a:latin typeface="Arial" panose="020B0604020202020204" pitchFamily="34" charset="0"/>
                <a:cs typeface="Arial" panose="020B0604020202020204" pitchFamily="34" charset="0"/>
              </a:rPr>
              <a:t>Biofortification is about </a:t>
            </a:r>
            <a:r>
              <a:rPr lang="en-US" sz="3000" b="1" dirty="0">
                <a:latin typeface="Arial" panose="020B0604020202020204" pitchFamily="34" charset="0"/>
                <a:cs typeface="Arial" panose="020B0604020202020204" pitchFamily="34" charset="0"/>
              </a:rPr>
              <a:t>breeding added nutritional values and impact into familiar foods</a:t>
            </a:r>
            <a:r>
              <a:rPr lang="en-US" sz="3000" dirty="0">
                <a:latin typeface="Arial" panose="020B0604020202020204" pitchFamily="34" charset="0"/>
                <a:cs typeface="Arial" panose="020B0604020202020204" pitchFamily="34" charset="0"/>
              </a:rPr>
              <a:t> that people eat everyday</a:t>
            </a:r>
          </a:p>
          <a:p>
            <a:pPr algn="just">
              <a:defRPr/>
            </a:pPr>
            <a:r>
              <a:rPr lang="en-US" sz="3000" dirty="0">
                <a:latin typeface="Arial" panose="020B0604020202020204" pitchFamily="34" charset="0"/>
                <a:cs typeface="Arial" panose="020B0604020202020204" pitchFamily="34" charset="0"/>
              </a:rPr>
              <a:t>Widely recognized as </a:t>
            </a:r>
            <a:r>
              <a:rPr lang="en-US" sz="3000" b="1" dirty="0">
                <a:latin typeface="Arial" panose="020B0604020202020204" pitchFamily="34" charset="0"/>
                <a:cs typeface="Arial" panose="020B0604020202020204" pitchFamily="34" charset="0"/>
              </a:rPr>
              <a:t>an approach to addressing micronutrient deficiency</a:t>
            </a:r>
            <a:r>
              <a:rPr lang="en-US" sz="3000" dirty="0">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among low-resource populations</a:t>
            </a:r>
          </a:p>
          <a:p>
            <a:pPr marL="0" indent="0" algn="just">
              <a:buNone/>
              <a:defRPr/>
            </a:pPr>
            <a:endParaRPr lang="en-US" sz="3000" dirty="0">
              <a:solidFill>
                <a:srgbClr val="FF0000"/>
              </a:solidFill>
              <a:latin typeface="Arial" panose="020B0604020202020204" pitchFamily="34" charset="0"/>
              <a:cs typeface="Arial" panose="020B0604020202020204" pitchFamily="34" charset="0"/>
            </a:endParaRPr>
          </a:p>
          <a:p>
            <a:pPr algn="just">
              <a:defRPr/>
            </a:pPr>
            <a:r>
              <a:rPr lang="en-US" sz="3000" b="1" dirty="0">
                <a:latin typeface="Arial" panose="020B0604020202020204" pitchFamily="34" charset="0"/>
                <a:cs typeface="Arial" panose="020B0604020202020204" pitchFamily="34" charset="0"/>
              </a:rPr>
              <a:t>Spearheaded</a:t>
            </a:r>
            <a:r>
              <a:rPr lang="en-US" sz="3000" dirty="0">
                <a:latin typeface="Arial" panose="020B0604020202020204" pitchFamily="34" charset="0"/>
                <a:cs typeface="Arial" panose="020B0604020202020204" pitchFamily="34" charset="0"/>
              </a:rPr>
              <a:t> (starting in 2003) by IFPRI- and CIAT-managed Biofortification Challenge Program (renamed </a:t>
            </a:r>
            <a:r>
              <a:rPr lang="en-US" sz="3000" dirty="0" err="1">
                <a:latin typeface="Arial" panose="020B0604020202020204" pitchFamily="34" charset="0"/>
                <a:cs typeface="Arial" panose="020B0604020202020204" pitchFamily="34" charset="0"/>
              </a:rPr>
              <a:t>HarvestPlus</a:t>
            </a:r>
            <a:r>
              <a:rPr lang="en-US" sz="3000" dirty="0">
                <a:latin typeface="Arial" panose="020B0604020202020204" pitchFamily="34" charset="0"/>
                <a:cs typeface="Arial" panose="020B0604020202020204" pitchFamily="34" charset="0"/>
              </a:rPr>
              <a:t>)</a:t>
            </a:r>
          </a:p>
          <a:p>
            <a:pPr marL="0" indent="0" algn="just">
              <a:buNone/>
              <a:defRPr/>
            </a:pPr>
            <a:endParaRPr lang="en-US" sz="3000" dirty="0">
              <a:latin typeface="Arial" panose="020B0604020202020204" pitchFamily="34" charset="0"/>
              <a:cs typeface="Arial" panose="020B0604020202020204" pitchFamily="34" charset="0"/>
            </a:endParaRPr>
          </a:p>
          <a:p>
            <a:pPr algn="just">
              <a:defRPr/>
            </a:pPr>
            <a:r>
              <a:rPr lang="en-US" sz="3000" b="1" dirty="0">
                <a:latin typeface="Arial" panose="020B0604020202020204" pitchFamily="34" charset="0"/>
                <a:cs typeface="Arial" panose="020B0604020202020204" pitchFamily="34" charset="0"/>
              </a:rPr>
              <a:t>Examples of available biofortified crops</a:t>
            </a:r>
            <a:r>
              <a:rPr lang="en-US" sz="3000" dirty="0">
                <a:latin typeface="Arial" panose="020B0604020202020204" pitchFamily="34" charset="0"/>
                <a:cs typeface="Arial" panose="020B0604020202020204" pitchFamily="34" charset="0"/>
              </a:rPr>
              <a:t> are </a:t>
            </a:r>
            <a:r>
              <a:rPr lang="en-US" sz="3000" b="1" dirty="0">
                <a:solidFill>
                  <a:srgbClr val="FF0000"/>
                </a:solidFill>
                <a:latin typeface="Arial" panose="020B0604020202020204" pitchFamily="34" charset="0"/>
                <a:cs typeface="Arial" panose="020B0604020202020204" pitchFamily="34" charset="0"/>
              </a:rPr>
              <a:t>iron</a:t>
            </a:r>
            <a:r>
              <a:rPr lang="en-US" sz="3000" dirty="0">
                <a:latin typeface="Arial" panose="020B0604020202020204" pitchFamily="34" charset="0"/>
                <a:cs typeface="Arial" panose="020B0604020202020204" pitchFamily="34" charset="0"/>
              </a:rPr>
              <a:t> bean, pearl millet, lentil, cowpea, and Irish potato; </a:t>
            </a:r>
            <a:r>
              <a:rPr lang="en-US" sz="3000" b="1" dirty="0">
                <a:solidFill>
                  <a:srgbClr val="FF0000"/>
                </a:solidFill>
                <a:latin typeface="Arial" panose="020B0604020202020204" pitchFamily="34" charset="0"/>
                <a:cs typeface="Arial" panose="020B0604020202020204" pitchFamily="34" charset="0"/>
              </a:rPr>
              <a:t>vitamin A</a:t>
            </a:r>
            <a:r>
              <a:rPr lang="en-US" sz="3000" dirty="0">
                <a:latin typeface="Arial" panose="020B0604020202020204" pitchFamily="34" charset="0"/>
                <a:cs typeface="Arial" panose="020B0604020202020204" pitchFamily="34" charset="0"/>
              </a:rPr>
              <a:t> cassava, maize, orange sweet potato, banana/plantain; </a:t>
            </a:r>
            <a:r>
              <a:rPr lang="en-US" sz="3000" b="1" dirty="0">
                <a:solidFill>
                  <a:srgbClr val="FF0000"/>
                </a:solidFill>
                <a:latin typeface="Arial" panose="020B0604020202020204" pitchFamily="34" charset="0"/>
                <a:cs typeface="Arial" panose="020B0604020202020204" pitchFamily="34" charset="0"/>
              </a:rPr>
              <a:t>zinc</a:t>
            </a:r>
            <a:r>
              <a:rPr lang="en-US" sz="3000" dirty="0">
                <a:latin typeface="Arial" panose="020B0604020202020204" pitchFamily="34" charset="0"/>
                <a:cs typeface="Arial" panose="020B0604020202020204" pitchFamily="34" charset="0"/>
              </a:rPr>
              <a:t> maize, rice, wheat, sorghum; Etc.</a:t>
            </a:r>
          </a:p>
          <a:p>
            <a:pPr marL="0" indent="0" algn="just">
              <a:buNone/>
              <a:defRPr/>
            </a:pPr>
            <a:endParaRPr lang="en-US" sz="30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31531" y="42040"/>
            <a:ext cx="12160469" cy="424671"/>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Biofortification/Fortification – Deep Dive_10/12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427867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84083" y="830317"/>
            <a:ext cx="12023833" cy="5726150"/>
          </a:xfrm>
        </p:spPr>
        <p:txBody>
          <a:bodyPr>
            <a:noAutofit/>
          </a:bodyPr>
          <a:lstStyle/>
          <a:p>
            <a:pPr algn="just">
              <a:defRPr/>
            </a:pPr>
            <a:r>
              <a:rPr lang="en-US" sz="3000" dirty="0">
                <a:latin typeface="Arial" panose="020B0604020202020204" pitchFamily="34" charset="0"/>
                <a:cs typeface="Arial" panose="020B0604020202020204" pitchFamily="34" charset="0"/>
              </a:rPr>
              <a:t>Fortified/Biofortified foods </a:t>
            </a:r>
            <a:r>
              <a:rPr lang="en-US" sz="3000" b="1" dirty="0">
                <a:latin typeface="Arial" panose="020B0604020202020204" pitchFamily="34" charset="0"/>
                <a:cs typeface="Arial" panose="020B0604020202020204" pitchFamily="34" charset="0"/>
              </a:rPr>
              <a:t>have a significant impact on improving the nutritional intakes and health </a:t>
            </a:r>
            <a:r>
              <a:rPr lang="en-US" sz="3000" dirty="0">
                <a:latin typeface="Arial" panose="020B0604020202020204" pitchFamily="34" charset="0"/>
                <a:cs typeface="Arial" panose="020B0604020202020204" pitchFamily="34" charset="0"/>
              </a:rPr>
              <a:t>of a population – </a:t>
            </a:r>
            <a:r>
              <a:rPr lang="en-US" sz="3000" b="1" dirty="0">
                <a:solidFill>
                  <a:srgbClr val="FF0000"/>
                </a:solidFill>
                <a:latin typeface="Arial" panose="020B0604020202020204" pitchFamily="34" charset="0"/>
                <a:cs typeface="Arial" panose="020B0604020202020204" pitchFamily="34" charset="0"/>
              </a:rPr>
              <a:t>however must meet government-issued standards related to quality &amp; safety</a:t>
            </a:r>
          </a:p>
          <a:p>
            <a:pPr algn="just">
              <a:defRPr/>
            </a:pPr>
            <a:endParaRPr lang="en-US" sz="3000" dirty="0">
              <a:latin typeface="Arial" panose="020B0604020202020204" pitchFamily="34" charset="0"/>
              <a:cs typeface="Arial" panose="020B0604020202020204" pitchFamily="34" charset="0"/>
            </a:endParaRPr>
          </a:p>
          <a:p>
            <a:pPr algn="just">
              <a:defRPr/>
            </a:pPr>
            <a:r>
              <a:rPr lang="en-US" sz="3000" dirty="0">
                <a:latin typeface="Arial" panose="020B0604020202020204" pitchFamily="34" charset="0"/>
                <a:cs typeface="Arial" panose="020B0604020202020204" pitchFamily="34" charset="0"/>
              </a:rPr>
              <a:t>Biotechnology can be used </a:t>
            </a:r>
            <a:r>
              <a:rPr lang="en-US" sz="3000" b="1" dirty="0">
                <a:solidFill>
                  <a:srgbClr val="FF0000"/>
                </a:solidFill>
                <a:latin typeface="Arial" panose="020B0604020202020204" pitchFamily="34" charset="0"/>
                <a:cs typeface="Arial" panose="020B0604020202020204" pitchFamily="34" charset="0"/>
              </a:rPr>
              <a:t>to enhance agricultural productivity </a:t>
            </a:r>
            <a:r>
              <a:rPr lang="en-US" sz="3000" dirty="0">
                <a:latin typeface="Arial" panose="020B0604020202020204" pitchFamily="34" charset="0"/>
                <a:cs typeface="Arial" panose="020B0604020202020204" pitchFamily="34" charset="0"/>
              </a:rPr>
              <a:t>for food security and nutrition in Nigeria</a:t>
            </a:r>
          </a:p>
          <a:p>
            <a:pPr marL="0" indent="0" algn="just">
              <a:buNone/>
              <a:defRPr/>
            </a:pPr>
            <a:endParaRPr lang="en-US" sz="3000" dirty="0">
              <a:latin typeface="Arial" panose="020B0604020202020204" pitchFamily="34" charset="0"/>
              <a:cs typeface="Arial" panose="020B0604020202020204" pitchFamily="34" charset="0"/>
            </a:endParaRPr>
          </a:p>
          <a:p>
            <a:pPr algn="just">
              <a:defRPr/>
            </a:pPr>
            <a:r>
              <a:rPr lang="en-US" sz="3000" dirty="0">
                <a:latin typeface="Arial" panose="020B0604020202020204" pitchFamily="34" charset="0"/>
                <a:cs typeface="Arial" panose="020B0604020202020204" pitchFamily="34" charset="0"/>
              </a:rPr>
              <a:t>The development of </a:t>
            </a:r>
            <a:r>
              <a:rPr lang="en-US" sz="3000" b="1" dirty="0">
                <a:latin typeface="Arial" panose="020B0604020202020204" pitchFamily="34" charset="0"/>
                <a:cs typeface="Arial" panose="020B0604020202020204" pitchFamily="34" charset="0"/>
              </a:rPr>
              <a:t>continental guidelines for the use of Biotechnology</a:t>
            </a:r>
            <a:r>
              <a:rPr lang="en-US" sz="3000" dirty="0">
                <a:latin typeface="Arial" panose="020B0604020202020204" pitchFamily="34" charset="0"/>
                <a:cs typeface="Arial" panose="020B0604020202020204" pitchFamily="34" charset="0"/>
              </a:rPr>
              <a:t> to achieve increases in productivity in Africa is ongoing by the African Sees and Biotechnology Platform (ASBP) steering group members under the aegis of the African Union Commission (AUC)</a:t>
            </a: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121779" y="42040"/>
            <a:ext cx="11986138" cy="487729"/>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Biofortification/Fortification – Deep Dive…_11/12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3700396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121778" y="1208529"/>
            <a:ext cx="11986139" cy="5096838"/>
          </a:xfrm>
        </p:spPr>
        <p:txBody>
          <a:bodyPr>
            <a:noAutofit/>
          </a:bodyPr>
          <a:lstStyle/>
          <a:p>
            <a:pPr algn="just">
              <a:defRPr/>
            </a:pPr>
            <a:r>
              <a:rPr lang="en-US" sz="3400" b="1" dirty="0">
                <a:latin typeface="Arial" panose="020B0604020202020204" pitchFamily="34" charset="0"/>
                <a:cs typeface="Arial" panose="020B0604020202020204" pitchFamily="34" charset="0"/>
              </a:rPr>
              <a:t>Innovation Platforms</a:t>
            </a:r>
            <a:r>
              <a:rPr lang="en-US" sz="3400" dirty="0">
                <a:latin typeface="Arial" panose="020B0604020202020204" pitchFamily="34" charset="0"/>
                <a:cs typeface="Arial" panose="020B0604020202020204" pitchFamily="34" charset="0"/>
              </a:rPr>
              <a:t> (IPs) bring about a </a:t>
            </a:r>
            <a:r>
              <a:rPr lang="en-US" sz="3400" b="1" dirty="0">
                <a:solidFill>
                  <a:srgbClr val="FF0000"/>
                </a:solidFill>
                <a:latin typeface="Arial" panose="020B0604020202020204" pitchFamily="34" charset="0"/>
                <a:cs typeface="Arial" panose="020B0604020202020204" pitchFamily="34" charset="0"/>
              </a:rPr>
              <a:t>business mode</a:t>
            </a:r>
          </a:p>
          <a:p>
            <a:pPr marL="0" indent="0" algn="just">
              <a:buNone/>
              <a:defRPr/>
            </a:pPr>
            <a:endParaRPr lang="en-US" sz="3400" u="sng" dirty="0">
              <a:latin typeface="Arial" panose="020B0604020202020204" pitchFamily="34" charset="0"/>
              <a:cs typeface="Arial" panose="020B0604020202020204" pitchFamily="34" charset="0"/>
            </a:endParaRPr>
          </a:p>
          <a:p>
            <a:pPr algn="just">
              <a:defRPr/>
            </a:pPr>
            <a:r>
              <a:rPr lang="en-US" sz="3400" dirty="0">
                <a:latin typeface="Arial" panose="020B0604020202020204" pitchFamily="34" charset="0"/>
                <a:cs typeface="Arial" panose="020B0604020202020204" pitchFamily="34" charset="0"/>
              </a:rPr>
              <a:t>Facilitate the </a:t>
            </a:r>
            <a:r>
              <a:rPr lang="en-US" sz="3400" b="1" dirty="0">
                <a:latin typeface="Arial" panose="020B0604020202020204" pitchFamily="34" charset="0"/>
                <a:cs typeface="Arial" panose="020B0604020202020204" pitchFamily="34" charset="0"/>
              </a:rPr>
              <a:t>linkages of farmers with a full complement of stakeholders</a:t>
            </a:r>
            <a:r>
              <a:rPr lang="en-US" sz="3400" dirty="0">
                <a:latin typeface="Arial" panose="020B0604020202020204" pitchFamily="34" charset="0"/>
                <a:cs typeface="Arial" panose="020B0604020202020204" pitchFamily="34" charset="0"/>
              </a:rPr>
              <a:t> for operation in a business mode</a:t>
            </a:r>
          </a:p>
          <a:p>
            <a:pPr marL="0" indent="0" algn="just">
              <a:buNone/>
              <a:defRPr/>
            </a:pPr>
            <a:endParaRPr lang="en-US" sz="3400" dirty="0">
              <a:latin typeface="Arial" panose="020B0604020202020204" pitchFamily="34" charset="0"/>
              <a:cs typeface="Arial" panose="020B0604020202020204" pitchFamily="34" charset="0"/>
            </a:endParaRPr>
          </a:p>
          <a:p>
            <a:pPr algn="just">
              <a:defRPr/>
            </a:pPr>
            <a:r>
              <a:rPr lang="en-US" sz="3400" dirty="0">
                <a:latin typeface="Arial" panose="020B0604020202020204" pitchFamily="34" charset="0"/>
                <a:cs typeface="Arial" panose="020B0604020202020204" pitchFamily="34" charset="0"/>
              </a:rPr>
              <a:t>Establishing IPs will </a:t>
            </a:r>
            <a:r>
              <a:rPr lang="en-US" sz="3400" b="1" dirty="0">
                <a:latin typeface="Arial" panose="020B0604020202020204" pitchFamily="34" charset="0"/>
                <a:cs typeface="Arial" panose="020B0604020202020204" pitchFamily="34" charset="0"/>
              </a:rPr>
              <a:t>help government and private machinery operators determine the type and kind of machinery system to adopt</a:t>
            </a:r>
            <a:r>
              <a:rPr lang="en-US" sz="3400" dirty="0">
                <a:latin typeface="Arial" panose="020B0604020202020204" pitchFamily="34" charset="0"/>
                <a:cs typeface="Arial" panose="020B0604020202020204" pitchFamily="34" charset="0"/>
              </a:rPr>
              <a:t> </a:t>
            </a:r>
            <a:r>
              <a:rPr lang="en-US" sz="3400" b="1" dirty="0">
                <a:solidFill>
                  <a:srgbClr val="FF0000"/>
                </a:solidFill>
                <a:latin typeface="Arial" panose="020B0604020202020204" pitchFamily="34" charset="0"/>
                <a:cs typeface="Arial" panose="020B0604020202020204" pitchFamily="34" charset="0"/>
              </a:rPr>
              <a:t>for a particular location per commodity of cultivation and farming systems</a:t>
            </a:r>
          </a:p>
          <a:p>
            <a:pPr algn="just">
              <a:defRPr/>
            </a:pPr>
            <a:endParaRPr lang="en-US" sz="34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20524"/>
            <a:ext cx="12192000" cy="786299"/>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Innovation Platform or Multi-stakeholder Platform and What they do – Deep Dive_12/12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312694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2A0BEB-200B-4CA5-943F-18C23DA06187}"/>
              </a:ext>
            </a:extLst>
          </p:cNvPr>
          <p:cNvSpPr/>
          <p:nvPr/>
        </p:nvSpPr>
        <p:spPr>
          <a:xfrm>
            <a:off x="0" y="10265"/>
            <a:ext cx="12192000" cy="649874"/>
          </a:xfrm>
          <a:prstGeom prst="rect">
            <a:avLst/>
          </a:prstGeom>
          <a:solidFill>
            <a:srgbClr val="067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340" y="6309143"/>
            <a:ext cx="845689" cy="406861"/>
          </a:xfrm>
          <a:prstGeom prst="rect">
            <a:avLst/>
          </a:prstGeom>
          <a:solidFill>
            <a:srgbClr val="0C6A4B"/>
          </a:solidFill>
          <a:ln>
            <a:noFill/>
          </a:ln>
          <a:effectLst/>
        </p:spPr>
      </p:pic>
      <p:sp>
        <p:nvSpPr>
          <p:cNvPr id="15" name="Title 1">
            <a:extLst>
              <a:ext uri="{FF2B5EF4-FFF2-40B4-BE49-F238E27FC236}">
                <a16:creationId xmlns:a16="http://schemas.microsoft.com/office/drawing/2014/main" id="{85D2BF7C-FA24-466D-8D91-CE5BF85B4EAC}"/>
              </a:ext>
            </a:extLst>
          </p:cNvPr>
          <p:cNvSpPr txBox="1">
            <a:spLocks/>
          </p:cNvSpPr>
          <p:nvPr/>
        </p:nvSpPr>
        <p:spPr>
          <a:xfrm>
            <a:off x="2501462" y="0"/>
            <a:ext cx="7115504" cy="637049"/>
          </a:xfrm>
          <a:prstGeom prst="rect">
            <a:avLst/>
          </a:prstGeom>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00" b="1" dirty="0">
                <a:ln w="0"/>
                <a:solidFill>
                  <a:schemeClr val="bg1"/>
                </a:solidFill>
                <a:latin typeface="Arial" panose="020B0604020202020204" pitchFamily="34" charset="0"/>
                <a:cs typeface="Arial" panose="020B0604020202020204" pitchFamily="34" charset="0"/>
              </a:rPr>
              <a:t>Key messages_2/3</a:t>
            </a:r>
          </a:p>
        </p:txBody>
      </p:sp>
      <p:sp>
        <p:nvSpPr>
          <p:cNvPr id="7" name="Title 1">
            <a:extLst>
              <a:ext uri="{FF2B5EF4-FFF2-40B4-BE49-F238E27FC236}">
                <a16:creationId xmlns:a16="http://schemas.microsoft.com/office/drawing/2014/main" id="{93BF0D41-B657-4642-AFD8-060B62683D86}"/>
              </a:ext>
            </a:extLst>
          </p:cNvPr>
          <p:cNvSpPr txBox="1">
            <a:spLocks/>
          </p:cNvSpPr>
          <p:nvPr/>
        </p:nvSpPr>
        <p:spPr>
          <a:xfrm>
            <a:off x="94593" y="660557"/>
            <a:ext cx="12013324" cy="5635135"/>
          </a:xfrm>
          <a:prstGeom prst="rect">
            <a:avLst/>
          </a:prstGeom>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 typeface="Wingdings" panose="05000000000000000000" pitchFamily="2" charset="2"/>
              <a:buChar char="Ø"/>
              <a:defRPr/>
            </a:pPr>
            <a:r>
              <a:rPr lang="en-US" sz="2300" dirty="0">
                <a:ln w="0"/>
                <a:solidFill>
                  <a:schemeClr val="tx1"/>
                </a:solidFill>
                <a:latin typeface="Arial" panose="020B0604020202020204" pitchFamily="34" charset="0"/>
                <a:cs typeface="Arial" panose="020B0604020202020204" pitchFamily="34" charset="0"/>
              </a:rPr>
              <a:t>There is strong need for a </a:t>
            </a:r>
            <a:r>
              <a:rPr lang="en-US" sz="2300" b="1" dirty="0">
                <a:ln w="0"/>
                <a:solidFill>
                  <a:schemeClr val="tx1"/>
                </a:solidFill>
                <a:latin typeface="Arial" panose="020B0604020202020204" pitchFamily="34" charset="0"/>
                <a:cs typeface="Arial" panose="020B0604020202020204" pitchFamily="34" charset="0"/>
              </a:rPr>
              <a:t>shift in mind-set </a:t>
            </a:r>
            <a:r>
              <a:rPr lang="en-US" sz="2300" dirty="0">
                <a:ln w="0"/>
                <a:solidFill>
                  <a:schemeClr val="tx1"/>
                </a:solidFill>
                <a:latin typeface="Arial" panose="020B0604020202020204" pitchFamily="34" charset="0"/>
                <a:cs typeface="Arial" panose="020B0604020202020204" pitchFamily="34" charset="0"/>
              </a:rPr>
              <a:t>(of scientists, extension staff, private sector, decision-makers, government, donors, etc.) </a:t>
            </a:r>
            <a:r>
              <a:rPr lang="en-US" sz="2300" b="1" dirty="0">
                <a:ln w="0"/>
                <a:solidFill>
                  <a:srgbClr val="FF0000"/>
                </a:solidFill>
                <a:latin typeface="Arial" panose="020B0604020202020204" pitchFamily="34" charset="0"/>
                <a:cs typeface="Arial" panose="020B0604020202020204" pitchFamily="34" charset="0"/>
              </a:rPr>
              <a:t>towards co-producing knowledge, collaborative priority, and common/joint testing of technology/innovation options</a:t>
            </a:r>
          </a:p>
          <a:p>
            <a:pPr algn="just">
              <a:defRPr/>
            </a:pPr>
            <a:endParaRPr lang="en-US" sz="2300" dirty="0">
              <a:ln w="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defRPr/>
            </a:pPr>
            <a:r>
              <a:rPr lang="en-US" sz="2300" dirty="0">
                <a:ln w="0"/>
                <a:solidFill>
                  <a:schemeClr val="tx1"/>
                </a:solidFill>
                <a:latin typeface="Arial" panose="020B0604020202020204" pitchFamily="34" charset="0"/>
                <a:cs typeface="Arial" panose="020B0604020202020204" pitchFamily="34" charset="0"/>
              </a:rPr>
              <a:t>Key </a:t>
            </a:r>
            <a:r>
              <a:rPr lang="en-US" sz="2300" b="1" dirty="0">
                <a:ln w="0"/>
                <a:solidFill>
                  <a:schemeClr val="tx1"/>
                </a:solidFill>
                <a:latin typeface="Arial" panose="020B0604020202020204" pitchFamily="34" charset="0"/>
                <a:cs typeface="Arial" panose="020B0604020202020204" pitchFamily="34" charset="0"/>
              </a:rPr>
              <a:t>groups of factors that influence technology uptake </a:t>
            </a:r>
            <a:r>
              <a:rPr lang="en-US" sz="2300" dirty="0">
                <a:ln w="0"/>
                <a:solidFill>
                  <a:schemeClr val="tx1"/>
                </a:solidFill>
                <a:latin typeface="Arial" panose="020B0604020202020204" pitchFamily="34" charset="0"/>
                <a:cs typeface="Arial" panose="020B0604020202020204" pitchFamily="34" charset="0"/>
              </a:rPr>
              <a:t>are </a:t>
            </a:r>
            <a:r>
              <a:rPr lang="en-US" sz="2300" b="1" dirty="0">
                <a:ln w="0"/>
                <a:solidFill>
                  <a:srgbClr val="FF0000"/>
                </a:solidFill>
                <a:latin typeface="Arial" panose="020B0604020202020204" pitchFamily="34" charset="0"/>
                <a:cs typeface="Arial" panose="020B0604020202020204" pitchFamily="34" charset="0"/>
              </a:rPr>
              <a:t>technology moderators</a:t>
            </a:r>
            <a:r>
              <a:rPr lang="en-US" sz="2300" dirty="0">
                <a:ln w="0"/>
                <a:solidFill>
                  <a:srgbClr val="FF0000"/>
                </a:solidFill>
                <a:latin typeface="Arial" panose="020B0604020202020204" pitchFamily="34" charset="0"/>
                <a:cs typeface="Arial" panose="020B0604020202020204" pitchFamily="34" charset="0"/>
              </a:rPr>
              <a:t> </a:t>
            </a:r>
            <a:r>
              <a:rPr lang="en-US" sz="2300" dirty="0">
                <a:ln w="0"/>
                <a:solidFill>
                  <a:schemeClr val="tx1"/>
                </a:solidFill>
                <a:latin typeface="Arial" panose="020B0604020202020204" pitchFamily="34" charset="0"/>
                <a:cs typeface="Arial" panose="020B0604020202020204" pitchFamily="34" charset="0"/>
              </a:rPr>
              <a:t>(complexity, purpose), </a:t>
            </a:r>
            <a:r>
              <a:rPr lang="en-US" sz="2300" b="1" dirty="0">
                <a:ln w="0"/>
                <a:solidFill>
                  <a:srgbClr val="FF0000"/>
                </a:solidFill>
                <a:latin typeface="Arial" panose="020B0604020202020204" pitchFamily="34" charset="0"/>
                <a:cs typeface="Arial" panose="020B0604020202020204" pitchFamily="34" charset="0"/>
              </a:rPr>
              <a:t>user’s circumstances</a:t>
            </a:r>
            <a:r>
              <a:rPr lang="en-US" sz="2300" dirty="0">
                <a:ln w="0"/>
                <a:solidFill>
                  <a:srgbClr val="FF0000"/>
                </a:solidFill>
                <a:latin typeface="Arial" panose="020B0604020202020204" pitchFamily="34" charset="0"/>
                <a:cs typeface="Arial" panose="020B0604020202020204" pitchFamily="34" charset="0"/>
              </a:rPr>
              <a:t> </a:t>
            </a:r>
            <a:r>
              <a:rPr lang="en-US" sz="2300" dirty="0">
                <a:ln w="0"/>
                <a:solidFill>
                  <a:schemeClr val="tx1"/>
                </a:solidFill>
                <a:latin typeface="Arial" panose="020B0604020202020204" pitchFamily="34" charset="0"/>
                <a:cs typeface="Arial" panose="020B0604020202020204" pitchFamily="34" charset="0"/>
              </a:rPr>
              <a:t>(individual moderators), </a:t>
            </a:r>
            <a:r>
              <a:rPr lang="en-US" sz="2300" b="1" dirty="0">
                <a:ln w="0"/>
                <a:solidFill>
                  <a:srgbClr val="FF0000"/>
                </a:solidFill>
                <a:latin typeface="Arial" panose="020B0604020202020204" pitchFamily="34" charset="0"/>
                <a:cs typeface="Arial" panose="020B0604020202020204" pitchFamily="34" charset="0"/>
              </a:rPr>
              <a:t>organizational moderators </a:t>
            </a:r>
            <a:r>
              <a:rPr lang="en-US" sz="2300" dirty="0">
                <a:ln w="0"/>
                <a:solidFill>
                  <a:schemeClr val="tx1"/>
                </a:solidFill>
                <a:latin typeface="Arial" panose="020B0604020202020204" pitchFamily="34" charset="0"/>
                <a:cs typeface="Arial" panose="020B0604020202020204" pitchFamily="34" charset="0"/>
              </a:rPr>
              <a:t>(voluntariness of technology use)</a:t>
            </a:r>
          </a:p>
          <a:p>
            <a:pPr algn="just">
              <a:defRPr/>
            </a:pPr>
            <a:endParaRPr lang="en-US" sz="2300" dirty="0">
              <a:ln w="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defRPr/>
            </a:pPr>
            <a:r>
              <a:rPr lang="en-US" sz="2300" b="1" dirty="0">
                <a:ln w="0"/>
                <a:solidFill>
                  <a:schemeClr val="tx1"/>
                </a:solidFill>
                <a:latin typeface="Arial" panose="020B0604020202020204" pitchFamily="34" charset="0"/>
                <a:cs typeface="Arial" panose="020B0604020202020204" pitchFamily="34" charset="0"/>
              </a:rPr>
              <a:t>Messages conveyed </a:t>
            </a:r>
            <a:r>
              <a:rPr lang="en-US" sz="2300" dirty="0">
                <a:ln w="0"/>
                <a:solidFill>
                  <a:schemeClr val="tx1"/>
                </a:solidFill>
                <a:latin typeface="Arial" panose="020B0604020202020204" pitchFamily="34" charset="0"/>
                <a:cs typeface="Arial" panose="020B0604020202020204" pitchFamily="34" charset="0"/>
              </a:rPr>
              <a:t>to farmer about agricultural innovations must be </a:t>
            </a:r>
            <a:r>
              <a:rPr lang="en-US" sz="2300" b="1" dirty="0">
                <a:ln w="0"/>
                <a:solidFill>
                  <a:srgbClr val="FF0000"/>
                </a:solidFill>
                <a:latin typeface="Arial" panose="020B0604020202020204" pitchFamily="34" charset="0"/>
                <a:cs typeface="Arial" panose="020B0604020202020204" pitchFamily="34" charset="0"/>
              </a:rPr>
              <a:t>accessible</a:t>
            </a:r>
            <a:r>
              <a:rPr lang="en-US" sz="2300" dirty="0">
                <a:ln w="0"/>
                <a:solidFill>
                  <a:schemeClr val="tx1"/>
                </a:solidFill>
                <a:latin typeface="Arial" panose="020B0604020202020204" pitchFamily="34" charset="0"/>
                <a:cs typeface="Arial" panose="020B0604020202020204" pitchFamily="34" charset="0"/>
              </a:rPr>
              <a:t>, </a:t>
            </a:r>
            <a:r>
              <a:rPr lang="en-US" sz="2300" b="1" dirty="0">
                <a:ln w="0"/>
                <a:solidFill>
                  <a:srgbClr val="FF0000"/>
                </a:solidFill>
                <a:latin typeface="Arial" panose="020B0604020202020204" pitchFamily="34" charset="0"/>
                <a:cs typeface="Arial" panose="020B0604020202020204" pitchFamily="34" charset="0"/>
              </a:rPr>
              <a:t>understandable</a:t>
            </a:r>
            <a:r>
              <a:rPr lang="en-US" sz="2300" dirty="0">
                <a:ln w="0"/>
                <a:solidFill>
                  <a:schemeClr val="tx1"/>
                </a:solidFill>
                <a:latin typeface="Arial" panose="020B0604020202020204" pitchFamily="34" charset="0"/>
                <a:cs typeface="Arial" panose="020B0604020202020204" pitchFamily="34" charset="0"/>
              </a:rPr>
              <a:t>, and </a:t>
            </a:r>
            <a:r>
              <a:rPr lang="en-US" sz="2300" b="1" dirty="0">
                <a:ln w="0"/>
                <a:solidFill>
                  <a:srgbClr val="FF0000"/>
                </a:solidFill>
                <a:latin typeface="Arial" panose="020B0604020202020204" pitchFamily="34" charset="0"/>
                <a:cs typeface="Arial" panose="020B0604020202020204" pitchFamily="34" charset="0"/>
              </a:rPr>
              <a:t>reliable</a:t>
            </a:r>
          </a:p>
          <a:p>
            <a:pPr algn="just">
              <a:defRPr/>
            </a:pPr>
            <a:endParaRPr lang="en-US" sz="2300" dirty="0">
              <a:ln w="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defRPr/>
            </a:pPr>
            <a:r>
              <a:rPr lang="en-US" sz="2300" b="1" dirty="0">
                <a:ln w="0"/>
                <a:solidFill>
                  <a:schemeClr val="tx1"/>
                </a:solidFill>
                <a:latin typeface="Arial" panose="020B0604020202020204" pitchFamily="34" charset="0"/>
                <a:cs typeface="Arial" panose="020B0604020202020204" pitchFamily="34" charset="0"/>
              </a:rPr>
              <a:t>Old skills </a:t>
            </a:r>
            <a:r>
              <a:rPr lang="en-US" sz="2300" dirty="0">
                <a:ln w="0"/>
                <a:solidFill>
                  <a:schemeClr val="tx1"/>
                </a:solidFill>
                <a:latin typeface="Arial" panose="020B0604020202020204" pitchFamily="34" charset="0"/>
                <a:cs typeface="Arial" panose="020B0604020202020204" pitchFamily="34" charset="0"/>
              </a:rPr>
              <a:t>that make it difficult for farmers to sustainably intensify their production </a:t>
            </a:r>
            <a:r>
              <a:rPr lang="en-US" sz="2300" b="1" dirty="0">
                <a:ln w="0"/>
                <a:solidFill>
                  <a:srgbClr val="FF0000"/>
                </a:solidFill>
                <a:latin typeface="Arial" panose="020B0604020202020204" pitchFamily="34" charset="0"/>
                <a:cs typeface="Arial" panose="020B0604020202020204" pitchFamily="34" charset="0"/>
              </a:rPr>
              <a:t>must be unlearned</a:t>
            </a:r>
          </a:p>
          <a:p>
            <a:pPr algn="just">
              <a:defRPr/>
            </a:pPr>
            <a:endParaRPr lang="en-US" sz="2300" dirty="0">
              <a:ln w="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defRPr/>
            </a:pPr>
            <a:r>
              <a:rPr lang="en-US" sz="2300" b="1" dirty="0">
                <a:ln w="0"/>
                <a:solidFill>
                  <a:schemeClr val="tx1"/>
                </a:solidFill>
                <a:latin typeface="Arial" panose="020B0604020202020204" pitchFamily="34" charset="0"/>
                <a:cs typeface="Arial" panose="020B0604020202020204" pitchFamily="34" charset="0"/>
              </a:rPr>
              <a:t>Agricultural transformation </a:t>
            </a:r>
            <a:r>
              <a:rPr lang="en-US" sz="2300" dirty="0">
                <a:ln w="0"/>
                <a:solidFill>
                  <a:schemeClr val="tx1"/>
                </a:solidFill>
                <a:latin typeface="Arial" panose="020B0604020202020204" pitchFamily="34" charset="0"/>
                <a:cs typeface="Arial" panose="020B0604020202020204" pitchFamily="34" charset="0"/>
              </a:rPr>
              <a:t>is different from </a:t>
            </a:r>
            <a:r>
              <a:rPr lang="en-US" sz="2300" b="1" dirty="0">
                <a:ln w="0"/>
                <a:solidFill>
                  <a:schemeClr val="tx1"/>
                </a:solidFill>
                <a:latin typeface="Arial" panose="020B0604020202020204" pitchFamily="34" charset="0"/>
                <a:cs typeface="Arial" panose="020B0604020202020204" pitchFamily="34" charset="0"/>
              </a:rPr>
              <a:t>food systems transformation</a:t>
            </a:r>
            <a:r>
              <a:rPr lang="en-US" sz="2300" dirty="0">
                <a:ln w="0"/>
                <a:solidFill>
                  <a:schemeClr val="tx1"/>
                </a:solidFill>
                <a:latin typeface="Arial" panose="020B0604020202020204" pitchFamily="34" charset="0"/>
                <a:cs typeface="Arial" panose="020B0604020202020204" pitchFamily="34" charset="0"/>
              </a:rPr>
              <a:t>, </a:t>
            </a:r>
            <a:r>
              <a:rPr lang="en-US" sz="2300" dirty="0">
                <a:ln w="0"/>
                <a:solidFill>
                  <a:srgbClr val="FF0000"/>
                </a:solidFill>
                <a:latin typeface="Arial" panose="020B0604020202020204" pitchFamily="34" charset="0"/>
                <a:cs typeface="Arial" panose="020B0604020202020204" pitchFamily="34" charset="0"/>
              </a:rPr>
              <a:t>the former is a subset of the latter</a:t>
            </a:r>
          </a:p>
        </p:txBody>
      </p:sp>
      <p:sp>
        <p:nvSpPr>
          <p:cNvPr id="8" name="Rectangle 7">
            <a:extLst>
              <a:ext uri="{FF2B5EF4-FFF2-40B4-BE49-F238E27FC236}">
                <a16:creationId xmlns:a16="http://schemas.microsoft.com/office/drawing/2014/main" id="{E86AAA19-51AD-4F7E-8103-239A93DBE582}"/>
              </a:ext>
            </a:extLst>
          </p:cNvPr>
          <p:cNvSpPr/>
          <p:nvPr/>
        </p:nvSpPr>
        <p:spPr>
          <a:xfrm>
            <a:off x="9061826" y="640810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3266239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121779" y="1366347"/>
            <a:ext cx="11881036" cy="4939020"/>
          </a:xfrm>
        </p:spPr>
        <p:txBody>
          <a:bodyPr>
            <a:noAutofit/>
          </a:bodyPr>
          <a:lstStyle/>
          <a:p>
            <a:pPr algn="just">
              <a:defRPr/>
            </a:pPr>
            <a:r>
              <a:rPr lang="en-US" sz="2900" b="1" dirty="0">
                <a:latin typeface="Arial" panose="020B0604020202020204" pitchFamily="34" charset="0"/>
                <a:cs typeface="Arial" panose="020B0604020202020204" pitchFamily="34" charset="0"/>
              </a:rPr>
              <a:t>Organic farming</a:t>
            </a:r>
            <a:r>
              <a:rPr lang="en-US" sz="2900" dirty="0">
                <a:latin typeface="Arial" panose="020B0604020202020204" pitchFamily="34" charset="0"/>
                <a:cs typeface="Arial" panose="020B0604020202020204" pitchFamily="34" charset="0"/>
              </a:rPr>
              <a:t> or </a:t>
            </a:r>
            <a:r>
              <a:rPr lang="en-US" sz="2900" b="1" dirty="0">
                <a:latin typeface="Arial" panose="020B0604020202020204" pitchFamily="34" charset="0"/>
                <a:cs typeface="Arial" panose="020B0604020202020204" pitchFamily="34" charset="0"/>
              </a:rPr>
              <a:t>Organic agriculture</a:t>
            </a:r>
            <a:r>
              <a:rPr lang="en-US" sz="2900" dirty="0">
                <a:latin typeface="Arial" panose="020B0604020202020204" pitchFamily="34" charset="0"/>
                <a:cs typeface="Arial" panose="020B0604020202020204" pitchFamily="34" charset="0"/>
              </a:rPr>
              <a:t> – </a:t>
            </a:r>
            <a:r>
              <a:rPr lang="en-US" sz="2900" b="1" dirty="0">
                <a:solidFill>
                  <a:srgbClr val="FF0000"/>
                </a:solidFill>
                <a:latin typeface="Arial" panose="020B0604020202020204" pitchFamily="34" charset="0"/>
                <a:cs typeface="Arial" panose="020B0604020202020204" pitchFamily="34" charset="0"/>
              </a:rPr>
              <a:t>May limit Africa’s (+Nigeria) capacity to feed its growing population</a:t>
            </a:r>
          </a:p>
          <a:p>
            <a:pPr marL="0" indent="0" algn="just">
              <a:buNone/>
              <a:defRPr/>
            </a:pPr>
            <a:endParaRPr lang="en-US" sz="2900" dirty="0">
              <a:latin typeface="Arial" panose="020B0604020202020204" pitchFamily="34" charset="0"/>
              <a:cs typeface="Arial" panose="020B0604020202020204" pitchFamily="34" charset="0"/>
            </a:endParaRPr>
          </a:p>
          <a:p>
            <a:pPr algn="just">
              <a:defRPr/>
            </a:pPr>
            <a:r>
              <a:rPr lang="en-US" sz="2900" b="1" dirty="0">
                <a:latin typeface="Arial" panose="020B0604020202020204" pitchFamily="34" charset="0"/>
                <a:cs typeface="Arial" panose="020B0604020202020204" pitchFamily="34" charset="0"/>
              </a:rPr>
              <a:t>Diversified agroecology farming – </a:t>
            </a:r>
            <a:r>
              <a:rPr lang="en-US" sz="2900" b="1" dirty="0">
                <a:solidFill>
                  <a:srgbClr val="FF0000"/>
                </a:solidFill>
                <a:latin typeface="Arial" panose="020B0604020202020204" pitchFamily="34" charset="0"/>
                <a:cs typeface="Arial" panose="020B0604020202020204" pitchFamily="34" charset="0"/>
              </a:rPr>
              <a:t>The building blocks (Knowledge, key diversities, appropriate mechanization, and market linkages) that will ensure that this system leads to higher productivity, income, resilience and more jobs still largely lack in Nigeria</a:t>
            </a:r>
          </a:p>
          <a:p>
            <a:pPr algn="just">
              <a:defRPr/>
            </a:pPr>
            <a:endParaRPr lang="en-US" sz="2900" dirty="0">
              <a:solidFill>
                <a:srgbClr val="FF0000"/>
              </a:solidFill>
              <a:latin typeface="Arial" panose="020B0604020202020204" pitchFamily="34" charset="0"/>
              <a:cs typeface="Arial" panose="020B0604020202020204" pitchFamily="34" charset="0"/>
            </a:endParaRPr>
          </a:p>
          <a:p>
            <a:pPr algn="just">
              <a:defRPr/>
            </a:pPr>
            <a:r>
              <a:rPr lang="en-US" sz="2900" b="1" dirty="0">
                <a:latin typeface="Arial" panose="020B0604020202020204" pitchFamily="34" charset="0"/>
                <a:cs typeface="Arial" panose="020B0604020202020204" pitchFamily="34" charset="0"/>
              </a:rPr>
              <a:t>Technology-intensive system</a:t>
            </a:r>
            <a:r>
              <a:rPr lang="en-US" sz="2900" dirty="0">
                <a:latin typeface="Arial" panose="020B0604020202020204" pitchFamily="34" charset="0"/>
                <a:cs typeface="Arial" panose="020B0604020202020204" pitchFamily="34" charset="0"/>
              </a:rPr>
              <a:t> – </a:t>
            </a:r>
            <a:r>
              <a:rPr lang="en-US" sz="2900" b="1" dirty="0">
                <a:solidFill>
                  <a:srgbClr val="FF0000"/>
                </a:solidFill>
                <a:latin typeface="Arial" panose="020B0604020202020204" pitchFamily="34" charset="0"/>
                <a:cs typeface="Arial" panose="020B0604020202020204" pitchFamily="34" charset="0"/>
              </a:rPr>
              <a:t>Africa (+Nigeria) lacks the resources and technical know-how to produce food using this </a:t>
            </a:r>
            <a:endParaRPr lang="en-US" sz="2900" b="1" dirty="0">
              <a:latin typeface="Arial" panose="020B0604020202020204" pitchFamily="34" charset="0"/>
              <a:cs typeface="Arial" panose="020B0604020202020204" pitchFamily="34" charset="0"/>
            </a:endParaRPr>
          </a:p>
          <a:p>
            <a:pPr marL="0" indent="0" algn="just">
              <a:buNone/>
              <a:defRPr/>
            </a:pPr>
            <a:endParaRPr lang="en-US" sz="2900" dirty="0">
              <a:latin typeface="Arial" panose="020B0604020202020204" pitchFamily="34" charset="0"/>
              <a:cs typeface="Arial" panose="020B0604020202020204" pitchFamily="34" charset="0"/>
            </a:endParaRPr>
          </a:p>
          <a:p>
            <a:pPr algn="just">
              <a:defRPr/>
            </a:pPr>
            <a:endParaRPr lang="en-US" sz="2900" dirty="0">
              <a:latin typeface="Arial" panose="020B0604020202020204" pitchFamily="34" charset="0"/>
              <a:cs typeface="Arial" panose="020B0604020202020204" pitchFamily="34" charset="0"/>
            </a:endParaRPr>
          </a:p>
          <a:p>
            <a:pPr algn="just">
              <a:defRPr/>
            </a:pPr>
            <a:endParaRPr lang="en-US" sz="2900" dirty="0">
              <a:latin typeface="Arial" panose="020B0604020202020204" pitchFamily="34" charset="0"/>
              <a:cs typeface="Arial" panose="020B0604020202020204" pitchFamily="34" charset="0"/>
            </a:endParaRPr>
          </a:p>
          <a:p>
            <a:pPr algn="just">
              <a:defRPr/>
            </a:pPr>
            <a:endParaRPr lang="en-US" sz="2900" dirty="0">
              <a:latin typeface="Arial" panose="020B0604020202020204" pitchFamily="34" charset="0"/>
              <a:cs typeface="Arial" panose="020B0604020202020204" pitchFamily="34" charset="0"/>
            </a:endParaRPr>
          </a:p>
          <a:p>
            <a:pPr algn="just">
              <a:defRPr/>
            </a:pPr>
            <a:endParaRPr lang="en-US" sz="29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42039"/>
            <a:ext cx="12192000" cy="818573"/>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Technologies being pushed by World Powers: Reasons to be mindful of these_1/1</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1625928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126125" y="678121"/>
            <a:ext cx="11971282" cy="5888856"/>
          </a:xfrm>
        </p:spPr>
        <p:txBody>
          <a:bodyPr>
            <a:noAutofit/>
          </a:bodyPr>
          <a:lstStyle/>
          <a:p>
            <a:pPr algn="just">
              <a:defRPr/>
            </a:pPr>
            <a:r>
              <a:rPr lang="en-US" sz="2700" b="1" dirty="0">
                <a:latin typeface="Arial" panose="020B0604020202020204" pitchFamily="34" charset="0"/>
                <a:cs typeface="Arial" panose="020B0604020202020204" pitchFamily="34" charset="0"/>
              </a:rPr>
              <a:t>The Government </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Enabling environment</a:t>
            </a:r>
            <a:r>
              <a:rPr lang="en-US" sz="2700" dirty="0">
                <a:latin typeface="Arial" panose="020B0604020202020204" pitchFamily="34" charset="0"/>
                <a:cs typeface="Arial" panose="020B0604020202020204" pitchFamily="34" charset="0"/>
              </a:rPr>
              <a:t> (policies, regulations, etc.; also, to incentivize the adoption of modern agric. technologies)</a:t>
            </a:r>
          </a:p>
          <a:p>
            <a:pPr marL="0" indent="0" algn="just">
              <a:buNone/>
              <a:defRPr/>
            </a:pPr>
            <a:endParaRPr lang="en-US" sz="2700" dirty="0">
              <a:latin typeface="Arial" panose="020B0604020202020204" pitchFamily="34" charset="0"/>
              <a:cs typeface="Arial" panose="020B0604020202020204" pitchFamily="34" charset="0"/>
            </a:endParaRPr>
          </a:p>
          <a:p>
            <a:pPr algn="just">
              <a:defRPr/>
            </a:pPr>
            <a:r>
              <a:rPr lang="en-US" sz="2700" b="1" dirty="0">
                <a:latin typeface="Arial" panose="020B0604020202020204" pitchFamily="34" charset="0"/>
                <a:cs typeface="Arial" panose="020B0604020202020204" pitchFamily="34" charset="0"/>
              </a:rPr>
              <a:t>World Bank</a:t>
            </a:r>
            <a:r>
              <a:rPr lang="en-US" sz="2700" dirty="0">
                <a:latin typeface="Arial" panose="020B0604020202020204" pitchFamily="34" charset="0"/>
                <a:cs typeface="Arial" panose="020B0604020202020204" pitchFamily="34" charset="0"/>
              </a:rPr>
              <a:t> – </a:t>
            </a:r>
            <a:r>
              <a:rPr lang="en-US" sz="2700" b="1" dirty="0">
                <a:solidFill>
                  <a:srgbClr val="FF0000"/>
                </a:solidFill>
                <a:latin typeface="Arial" panose="020B0604020202020204" pitchFamily="34" charset="0"/>
                <a:cs typeface="Arial" panose="020B0604020202020204" pitchFamily="34" charset="0"/>
              </a:rPr>
              <a:t>Funding</a:t>
            </a:r>
            <a:r>
              <a:rPr lang="en-US" sz="2700" dirty="0">
                <a:latin typeface="Arial" panose="020B0604020202020204" pitchFamily="34" charset="0"/>
                <a:cs typeface="Arial" panose="020B0604020202020204" pitchFamily="34" charset="0"/>
              </a:rPr>
              <a:t> support, also through WAAPP)</a:t>
            </a:r>
          </a:p>
          <a:p>
            <a:pPr marL="0" indent="0" algn="just">
              <a:buNone/>
              <a:defRPr/>
            </a:pPr>
            <a:endParaRPr lang="en-US" sz="2700" dirty="0">
              <a:latin typeface="Arial" panose="020B0604020202020204" pitchFamily="34" charset="0"/>
              <a:cs typeface="Arial" panose="020B0604020202020204" pitchFamily="34" charset="0"/>
            </a:endParaRPr>
          </a:p>
          <a:p>
            <a:pPr algn="just">
              <a:defRPr/>
            </a:pPr>
            <a:r>
              <a:rPr lang="en-US" sz="2700" b="1" dirty="0">
                <a:latin typeface="Arial" panose="020B0604020202020204" pitchFamily="34" charset="0"/>
                <a:cs typeface="Arial" panose="020B0604020202020204" pitchFamily="34" charset="0"/>
              </a:rPr>
              <a:t>African Development Bank</a:t>
            </a:r>
            <a:r>
              <a:rPr lang="en-US" sz="2700" dirty="0">
                <a:latin typeface="Arial" panose="020B0604020202020204" pitchFamily="34" charset="0"/>
                <a:cs typeface="Arial" panose="020B0604020202020204" pitchFamily="34" charset="0"/>
              </a:rPr>
              <a:t> – </a:t>
            </a:r>
            <a:r>
              <a:rPr lang="en-US" sz="2700" b="1" dirty="0">
                <a:solidFill>
                  <a:srgbClr val="FF0000"/>
                </a:solidFill>
                <a:latin typeface="Arial" panose="020B0604020202020204" pitchFamily="34" charset="0"/>
                <a:cs typeface="Arial" panose="020B0604020202020204" pitchFamily="34" charset="0"/>
              </a:rPr>
              <a:t>Funding</a:t>
            </a:r>
            <a:r>
              <a:rPr lang="en-US" sz="2700" dirty="0">
                <a:latin typeface="Arial" panose="020B0604020202020204" pitchFamily="34" charset="0"/>
                <a:cs typeface="Arial" panose="020B0604020202020204" pitchFamily="34" charset="0"/>
              </a:rPr>
              <a:t> support, through various programs: NERICA; SARD-SC; AFT; TAAT &amp; Feed Africa strategy</a:t>
            </a:r>
          </a:p>
          <a:p>
            <a:pPr marL="0" indent="0" algn="just">
              <a:buNone/>
              <a:defRPr/>
            </a:pPr>
            <a:endParaRPr lang="en-US" sz="2700" dirty="0">
              <a:latin typeface="Arial" panose="020B0604020202020204" pitchFamily="34" charset="0"/>
              <a:cs typeface="Arial" panose="020B0604020202020204" pitchFamily="34" charset="0"/>
            </a:endParaRPr>
          </a:p>
          <a:p>
            <a:pPr algn="just">
              <a:defRPr/>
            </a:pPr>
            <a:r>
              <a:rPr lang="en-US" sz="2700" b="1" dirty="0">
                <a:latin typeface="Arial" panose="020B0604020202020204" pitchFamily="34" charset="0"/>
                <a:cs typeface="Arial" panose="020B0604020202020204" pitchFamily="34" charset="0"/>
              </a:rPr>
              <a:t>Consultative Group on International Agricultural Research</a:t>
            </a:r>
            <a:r>
              <a:rPr lang="en-US" sz="2700" dirty="0">
                <a:latin typeface="Arial" panose="020B0604020202020204" pitchFamily="34" charset="0"/>
                <a:cs typeface="Arial" panose="020B0604020202020204" pitchFamily="34" charset="0"/>
              </a:rPr>
              <a:t> (CGIAR) Centers (e.g., IITA; AfricaRice; ICARDA; ICRISAT; ILRI, etc.) – </a:t>
            </a:r>
            <a:r>
              <a:rPr lang="en-US" sz="2700" b="1" dirty="0">
                <a:solidFill>
                  <a:srgbClr val="FF0000"/>
                </a:solidFill>
                <a:latin typeface="Arial" panose="020B0604020202020204" pitchFamily="34" charset="0"/>
                <a:cs typeface="Arial" panose="020B0604020202020204" pitchFamily="34" charset="0"/>
              </a:rPr>
              <a:t>R4D, GAPs</a:t>
            </a:r>
          </a:p>
          <a:p>
            <a:pPr marL="0" indent="0" algn="just">
              <a:buNone/>
              <a:defRPr/>
            </a:pPr>
            <a:endParaRPr lang="en-US" sz="2700" b="1" dirty="0">
              <a:latin typeface="Arial" panose="020B0604020202020204" pitchFamily="34" charset="0"/>
              <a:cs typeface="Arial" panose="020B0604020202020204" pitchFamily="34" charset="0"/>
            </a:endParaRPr>
          </a:p>
          <a:p>
            <a:pPr algn="just">
              <a:defRPr/>
            </a:pPr>
            <a:r>
              <a:rPr lang="en-US" sz="2700" b="1" dirty="0">
                <a:latin typeface="Arial" panose="020B0604020202020204" pitchFamily="34" charset="0"/>
                <a:cs typeface="Arial" panose="020B0604020202020204" pitchFamily="34" charset="0"/>
              </a:rPr>
              <a:t>The UN Food and Agriculture Organization – </a:t>
            </a:r>
            <a:r>
              <a:rPr lang="en-US" sz="2700" b="1" dirty="0">
                <a:solidFill>
                  <a:srgbClr val="FF0000"/>
                </a:solidFill>
                <a:latin typeface="Arial" panose="020B0604020202020204" pitchFamily="34" charset="0"/>
                <a:cs typeface="Arial" panose="020B0604020202020204" pitchFamily="34" charset="0"/>
              </a:rPr>
              <a:t>R4D</a:t>
            </a:r>
            <a:r>
              <a:rPr lang="en-US" sz="2700" b="1"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TA</a:t>
            </a:r>
            <a:r>
              <a:rPr lang="en-US" sz="2700" b="1"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Policy</a:t>
            </a:r>
            <a:r>
              <a:rPr lang="en-US" sz="2700" b="1"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GAPs</a:t>
            </a:r>
            <a:r>
              <a:rPr lang="en-US" sz="2700" b="1" dirty="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Etc.</a:t>
            </a: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0"/>
            <a:ext cx="12192000" cy="527126"/>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Key contributors to agric. modernization in Nigeria_1/2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1028793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199696" y="751691"/>
            <a:ext cx="11866179" cy="5553676"/>
          </a:xfrm>
        </p:spPr>
        <p:txBody>
          <a:bodyPr>
            <a:noAutofit/>
          </a:bodyPr>
          <a:lstStyle/>
          <a:p>
            <a:pPr>
              <a:defRPr/>
            </a:pPr>
            <a:r>
              <a:rPr lang="en-US" sz="2700" b="1" dirty="0">
                <a:latin typeface="Arial" panose="020B0604020202020204" pitchFamily="34" charset="0"/>
                <a:cs typeface="Arial" panose="020B0604020202020204" pitchFamily="34" charset="0"/>
              </a:rPr>
              <a:t>Alliance for a Green Revolution in Africa (</a:t>
            </a:r>
            <a:r>
              <a:rPr lang="en-US" sz="2700" dirty="0">
                <a:latin typeface="Arial" panose="020B0604020202020204" pitchFamily="34" charset="0"/>
                <a:cs typeface="Arial" panose="020B0604020202020204" pitchFamily="34" charset="0"/>
              </a:rPr>
              <a:t>AGRA) – </a:t>
            </a:r>
            <a:r>
              <a:rPr lang="en-US" sz="2700" b="1" dirty="0">
                <a:solidFill>
                  <a:srgbClr val="FF0000"/>
                </a:solidFill>
                <a:latin typeface="Arial" panose="020B0604020202020204" pitchFamily="34" charset="0"/>
                <a:cs typeface="Arial" panose="020B0604020202020204" pitchFamily="34" charset="0"/>
              </a:rPr>
              <a:t>Funding</a:t>
            </a:r>
            <a:r>
              <a:rPr lang="en-US" sz="2700" dirty="0">
                <a:latin typeface="Arial" panose="020B0604020202020204" pitchFamily="34" charset="0"/>
                <a:cs typeface="Arial" panose="020B0604020202020204" pitchFamily="34" charset="0"/>
              </a:rPr>
              <a:t>, Etc.</a:t>
            </a:r>
          </a:p>
          <a:p>
            <a:pPr marL="0" indent="0">
              <a:buNone/>
              <a:defRPr/>
            </a:pPr>
            <a:endParaRPr lang="en-US" sz="2700" dirty="0">
              <a:latin typeface="Arial" panose="020B0604020202020204" pitchFamily="34" charset="0"/>
              <a:cs typeface="Arial" panose="020B0604020202020204" pitchFamily="34" charset="0"/>
            </a:endParaRPr>
          </a:p>
          <a:p>
            <a:pPr>
              <a:defRPr/>
            </a:pPr>
            <a:r>
              <a:rPr lang="en-US" sz="2700" b="1" dirty="0">
                <a:latin typeface="Arial" panose="020B0604020202020204" pitchFamily="34" charset="0"/>
                <a:cs typeface="Arial" panose="020B0604020202020204" pitchFamily="34" charset="0"/>
              </a:rPr>
              <a:t>National Agricultural Research Systems </a:t>
            </a:r>
            <a:r>
              <a:rPr lang="en-US" sz="2700" dirty="0">
                <a:latin typeface="Arial" panose="020B0604020202020204" pitchFamily="34" charset="0"/>
                <a:cs typeface="Arial" panose="020B0604020202020204" pitchFamily="34" charset="0"/>
              </a:rPr>
              <a:t>(NARS) – </a:t>
            </a:r>
            <a:r>
              <a:rPr lang="en-US" sz="2700" b="1" dirty="0">
                <a:solidFill>
                  <a:srgbClr val="FF0000"/>
                </a:solidFill>
                <a:latin typeface="Arial" panose="020B0604020202020204" pitchFamily="34" charset="0"/>
                <a:cs typeface="Arial" panose="020B0604020202020204" pitchFamily="34" charset="0"/>
              </a:rPr>
              <a:t>R4D</a:t>
            </a:r>
          </a:p>
          <a:p>
            <a:pPr marL="0" indent="0">
              <a:buNone/>
              <a:defRPr/>
            </a:pPr>
            <a:endParaRPr lang="en-US" sz="2700" b="1" dirty="0">
              <a:solidFill>
                <a:srgbClr val="FF0000"/>
              </a:solidFill>
              <a:latin typeface="Arial" panose="020B0604020202020204" pitchFamily="34" charset="0"/>
              <a:cs typeface="Arial" panose="020B0604020202020204" pitchFamily="34" charset="0"/>
            </a:endParaRPr>
          </a:p>
          <a:p>
            <a:pPr>
              <a:defRPr/>
            </a:pPr>
            <a:r>
              <a:rPr lang="en-US" sz="2700" b="1" dirty="0">
                <a:latin typeface="Arial" panose="020B0604020202020204" pitchFamily="34" charset="0"/>
                <a:cs typeface="Arial" panose="020B0604020202020204" pitchFamily="34" charset="0"/>
              </a:rPr>
              <a:t>Advanced Research Institutions </a:t>
            </a:r>
            <a:r>
              <a:rPr lang="en-US" sz="2700" dirty="0">
                <a:latin typeface="Arial" panose="020B0604020202020204" pitchFamily="34" charset="0"/>
                <a:cs typeface="Arial" panose="020B0604020202020204" pitchFamily="34" charset="0"/>
              </a:rPr>
              <a:t>(AATF, IFDC, FARA) – </a:t>
            </a:r>
            <a:r>
              <a:rPr lang="en-US" sz="2700" b="1" dirty="0">
                <a:solidFill>
                  <a:srgbClr val="FF0000"/>
                </a:solidFill>
                <a:latin typeface="Arial" panose="020B0604020202020204" pitchFamily="34" charset="0"/>
                <a:cs typeface="Arial" panose="020B0604020202020204" pitchFamily="34" charset="0"/>
              </a:rPr>
              <a:t>R4D</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TA</a:t>
            </a:r>
            <a:r>
              <a:rPr lang="en-US" sz="2700" dirty="0">
                <a:latin typeface="Arial" panose="020B0604020202020204" pitchFamily="34" charset="0"/>
                <a:cs typeface="Arial" panose="020B0604020202020204" pitchFamily="34" charset="0"/>
              </a:rPr>
              <a:t>, Etc.</a:t>
            </a:r>
          </a:p>
          <a:p>
            <a:pPr marL="0" indent="0">
              <a:buNone/>
              <a:defRPr/>
            </a:pPr>
            <a:endParaRPr lang="en-US" sz="2700" dirty="0">
              <a:latin typeface="Arial" panose="020B0604020202020204" pitchFamily="34" charset="0"/>
              <a:cs typeface="Arial" panose="020B0604020202020204" pitchFamily="34" charset="0"/>
            </a:endParaRPr>
          </a:p>
          <a:p>
            <a:pPr>
              <a:defRPr/>
            </a:pPr>
            <a:r>
              <a:rPr lang="en-US" sz="2700" b="1" dirty="0">
                <a:latin typeface="Arial" panose="020B0604020202020204" pitchFamily="34" charset="0"/>
                <a:cs typeface="Arial" panose="020B0604020202020204" pitchFamily="34" charset="0"/>
              </a:rPr>
              <a:t>Academia – </a:t>
            </a:r>
            <a:r>
              <a:rPr lang="en-US" sz="2700" b="1" dirty="0">
                <a:solidFill>
                  <a:srgbClr val="FF0000"/>
                </a:solidFill>
                <a:latin typeface="Arial" panose="020B0604020202020204" pitchFamily="34" charset="0"/>
                <a:cs typeface="Arial" panose="020B0604020202020204" pitchFamily="34" charset="0"/>
              </a:rPr>
              <a:t>Functional education</a:t>
            </a:r>
            <a:r>
              <a:rPr lang="en-US" sz="2700" b="1"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Practical Knowledge</a:t>
            </a:r>
            <a:r>
              <a:rPr lang="en-US" sz="2700" b="1"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R4D</a:t>
            </a:r>
            <a:r>
              <a:rPr lang="en-US" sz="2700" b="1" dirty="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Etc.</a:t>
            </a:r>
          </a:p>
          <a:p>
            <a:pPr marL="0" indent="0">
              <a:buNone/>
              <a:defRPr/>
            </a:pPr>
            <a:endParaRPr lang="en-US" sz="2700" dirty="0">
              <a:latin typeface="Arial" panose="020B0604020202020204" pitchFamily="34" charset="0"/>
              <a:cs typeface="Arial" panose="020B0604020202020204" pitchFamily="34" charset="0"/>
            </a:endParaRPr>
          </a:p>
          <a:p>
            <a:pPr>
              <a:defRPr/>
            </a:pPr>
            <a:r>
              <a:rPr lang="en-US" sz="2700" b="1" dirty="0">
                <a:latin typeface="Arial" panose="020B0604020202020204" pitchFamily="34" charset="0"/>
                <a:cs typeface="Arial" panose="020B0604020202020204" pitchFamily="34" charset="0"/>
              </a:rPr>
              <a:t>The Private sector</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Agrodealers</a:t>
            </a:r>
            <a:r>
              <a:rPr lang="en-US" sz="2700" dirty="0">
                <a:latin typeface="Arial" panose="020B0604020202020204" pitchFamily="34" charset="0"/>
                <a:cs typeface="Arial" panose="020B0604020202020204" pitchFamily="34" charset="0"/>
              </a:rPr>
              <a:t>, Seed Companies, etc.) – </a:t>
            </a:r>
            <a:r>
              <a:rPr lang="en-US" sz="2700" b="1" dirty="0">
                <a:solidFill>
                  <a:srgbClr val="FF0000"/>
                </a:solidFill>
                <a:latin typeface="Arial" panose="020B0604020202020204" pitchFamily="34" charset="0"/>
                <a:cs typeface="Arial" panose="020B0604020202020204" pitchFamily="34" charset="0"/>
              </a:rPr>
              <a:t>Sustainability </a:t>
            </a:r>
            <a:r>
              <a:rPr lang="en-US" sz="2700" dirty="0">
                <a:latin typeface="Arial" panose="020B0604020202020204" pitchFamily="34" charset="0"/>
                <a:cs typeface="Arial" panose="020B0604020202020204" pitchFamily="34" charset="0"/>
              </a:rPr>
              <a:t>(</a:t>
            </a:r>
            <a:r>
              <a:rPr lang="en-US" sz="2700" i="1" dirty="0">
                <a:latin typeface="Arial" panose="020B0604020202020204" pitchFamily="34" charset="0"/>
                <a:cs typeface="Arial" panose="020B0604020202020204" pitchFamily="34" charset="0"/>
              </a:rPr>
              <a:t>environmental, economic, &amp; social</a:t>
            </a:r>
            <a:r>
              <a:rPr lang="en-US" sz="2700" dirty="0">
                <a:latin typeface="Arial" panose="020B0604020202020204" pitchFamily="34" charset="0"/>
                <a:cs typeface="Arial" panose="020B0604020202020204" pitchFamily="34" charset="0"/>
              </a:rPr>
              <a:t>), </a:t>
            </a:r>
            <a:r>
              <a:rPr lang="en-US" sz="2700" b="1" dirty="0">
                <a:solidFill>
                  <a:srgbClr val="FF0000"/>
                </a:solidFill>
                <a:latin typeface="Arial" panose="020B0604020202020204" pitchFamily="34" charset="0"/>
                <a:cs typeface="Arial" panose="020B0604020202020204" pitchFamily="34" charset="0"/>
              </a:rPr>
              <a:t>Jobs</a:t>
            </a:r>
            <a:r>
              <a:rPr lang="en-US" sz="2700" dirty="0">
                <a:latin typeface="Arial" panose="020B0604020202020204" pitchFamily="34" charset="0"/>
                <a:cs typeface="Arial" panose="020B0604020202020204" pitchFamily="34" charset="0"/>
              </a:rPr>
              <a:t>, Etc., capitalizing on the Enabling Environment</a:t>
            </a: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1"/>
            <a:ext cx="12192000" cy="735725"/>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Key contributors to agric. modernization in Nigeria_2/2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460753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84083" y="1063181"/>
            <a:ext cx="12023833" cy="5242185"/>
          </a:xfrm>
        </p:spPr>
        <p:txBody>
          <a:bodyPr>
            <a:noAutofit/>
          </a:bodyPr>
          <a:lstStyle/>
          <a:p>
            <a:pPr algn="just">
              <a:defRPr/>
            </a:pPr>
            <a:r>
              <a:rPr lang="en-US" sz="2700" b="1" dirty="0">
                <a:ln w="0"/>
                <a:solidFill>
                  <a:schemeClr val="tx1"/>
                </a:solidFill>
                <a:latin typeface="Arial" panose="020B0604020202020204" pitchFamily="34" charset="0"/>
                <a:cs typeface="Arial" panose="020B0604020202020204" pitchFamily="34" charset="0"/>
              </a:rPr>
              <a:t>Climate change, </a:t>
            </a:r>
            <a:r>
              <a:rPr lang="en-US" sz="2700" b="1" dirty="0">
                <a:ln w="0"/>
                <a:latin typeface="Arial" panose="020B0604020202020204" pitchFamily="34" charset="0"/>
                <a:cs typeface="Arial" panose="020B0604020202020204" pitchFamily="34" charset="0"/>
              </a:rPr>
              <a:t>variability &amp; shocks</a:t>
            </a:r>
            <a:r>
              <a:rPr lang="en-US" sz="2700" dirty="0">
                <a:ln w="0"/>
                <a:solidFill>
                  <a:schemeClr val="tx1"/>
                </a:solidFill>
                <a:latin typeface="Arial" panose="020B0604020202020204" pitchFamily="34" charset="0"/>
                <a:cs typeface="Arial" panose="020B0604020202020204" pitchFamily="34" charset="0"/>
              </a:rPr>
              <a:t>: </a:t>
            </a:r>
            <a:r>
              <a:rPr lang="en-US" sz="2700" b="1" dirty="0">
                <a:ln w="0"/>
                <a:solidFill>
                  <a:srgbClr val="FF0000"/>
                </a:solidFill>
                <a:latin typeface="Arial" panose="020B0604020202020204" pitchFamily="34" charset="0"/>
                <a:cs typeface="Arial" panose="020B0604020202020204" pitchFamily="34" charset="0"/>
              </a:rPr>
              <a:t>extreme weather </a:t>
            </a:r>
            <a:r>
              <a:rPr lang="en-US" sz="2700" dirty="0">
                <a:ln w="0"/>
                <a:solidFill>
                  <a:schemeClr val="tx1"/>
                </a:solidFill>
                <a:latin typeface="Arial" panose="020B0604020202020204" pitchFamily="34" charset="0"/>
                <a:cs typeface="Arial" panose="020B0604020202020204" pitchFamily="34" charset="0"/>
              </a:rPr>
              <a:t>conditions; more common vagaries of </a:t>
            </a:r>
            <a:r>
              <a:rPr lang="en-US" sz="2700" b="1" dirty="0">
                <a:ln w="0"/>
                <a:solidFill>
                  <a:srgbClr val="FF0000"/>
                </a:solidFill>
                <a:latin typeface="Arial" panose="020B0604020202020204" pitchFamily="34" charset="0"/>
                <a:cs typeface="Arial" panose="020B0604020202020204" pitchFamily="34" charset="0"/>
              </a:rPr>
              <a:t>drought</a:t>
            </a:r>
            <a:r>
              <a:rPr lang="en-US" sz="2700" dirty="0">
                <a:ln w="0"/>
                <a:solidFill>
                  <a:schemeClr val="tx1"/>
                </a:solidFill>
                <a:latin typeface="Arial" panose="020B0604020202020204" pitchFamily="34" charset="0"/>
                <a:cs typeface="Arial" panose="020B0604020202020204" pitchFamily="34" charset="0"/>
              </a:rPr>
              <a:t> with longer periods; </a:t>
            </a:r>
            <a:r>
              <a:rPr lang="en-US" sz="2700" b="1" dirty="0">
                <a:ln w="0"/>
                <a:solidFill>
                  <a:srgbClr val="FF0000"/>
                </a:solidFill>
                <a:latin typeface="Arial" panose="020B0604020202020204" pitchFamily="34" charset="0"/>
                <a:cs typeface="Arial" panose="020B0604020202020204" pitchFamily="34" charset="0"/>
              </a:rPr>
              <a:t>late, shorter, &amp; erratic rains</a:t>
            </a:r>
            <a:r>
              <a:rPr lang="en-US" sz="2700" dirty="0">
                <a:ln w="0"/>
                <a:solidFill>
                  <a:schemeClr val="tx1"/>
                </a:solidFill>
                <a:latin typeface="Arial" panose="020B0604020202020204" pitchFamily="34" charset="0"/>
                <a:cs typeface="Arial" panose="020B0604020202020204" pitchFamily="34" charset="0"/>
              </a:rPr>
              <a:t>; more common </a:t>
            </a:r>
            <a:r>
              <a:rPr lang="en-US" sz="2700" b="1" dirty="0">
                <a:ln w="0"/>
                <a:solidFill>
                  <a:srgbClr val="FF0000"/>
                </a:solidFill>
                <a:latin typeface="Arial" panose="020B0604020202020204" pitchFamily="34" charset="0"/>
                <a:cs typeface="Arial" panose="020B0604020202020204" pitchFamily="34" charset="0"/>
              </a:rPr>
              <a:t>floods due to heavy rains</a:t>
            </a:r>
            <a:r>
              <a:rPr lang="en-US" sz="2700" dirty="0">
                <a:ln w="0"/>
                <a:solidFill>
                  <a:schemeClr val="tx1"/>
                </a:solidFill>
                <a:latin typeface="Arial" panose="020B0604020202020204" pitchFamily="34" charset="0"/>
                <a:cs typeface="Arial" panose="020B0604020202020204" pitchFamily="34" charset="0"/>
              </a:rPr>
              <a:t>; increasingly fluctuating inter- and intra-seasonal </a:t>
            </a:r>
            <a:r>
              <a:rPr lang="en-US" sz="2700" b="1" dirty="0">
                <a:ln w="0"/>
                <a:solidFill>
                  <a:srgbClr val="FF0000"/>
                </a:solidFill>
                <a:latin typeface="Arial" panose="020B0604020202020204" pitchFamily="34" charset="0"/>
                <a:cs typeface="Arial" panose="020B0604020202020204" pitchFamily="34" charset="0"/>
              </a:rPr>
              <a:t>rainfall distribution</a:t>
            </a:r>
            <a:r>
              <a:rPr lang="en-US" sz="2700" dirty="0">
                <a:ln w="0"/>
                <a:solidFill>
                  <a:schemeClr val="tx1"/>
                </a:solidFill>
                <a:latin typeface="Arial" panose="020B0604020202020204" pitchFamily="34" charset="0"/>
                <a:cs typeface="Arial" panose="020B0604020202020204" pitchFamily="34" charset="0"/>
              </a:rPr>
              <a:t>; irregular </a:t>
            </a:r>
            <a:r>
              <a:rPr lang="en-US" sz="2700" b="1" dirty="0">
                <a:ln w="0"/>
                <a:solidFill>
                  <a:srgbClr val="FF0000"/>
                </a:solidFill>
                <a:latin typeface="Arial" panose="020B0604020202020204" pitchFamily="34" charset="0"/>
                <a:cs typeface="Arial" panose="020B0604020202020204" pitchFamily="34" charset="0"/>
              </a:rPr>
              <a:t>seasonal patterns</a:t>
            </a:r>
            <a:endParaRPr lang="en-US" sz="2700" b="1" dirty="0">
              <a:ln w="0"/>
              <a:solidFill>
                <a:schemeClr val="tx1"/>
              </a:solidFill>
              <a:latin typeface="Arial" panose="020B0604020202020204" pitchFamily="34" charset="0"/>
              <a:cs typeface="Arial" panose="020B0604020202020204" pitchFamily="34" charset="0"/>
            </a:endParaRPr>
          </a:p>
          <a:p>
            <a:pPr algn="just">
              <a:defRPr/>
            </a:pPr>
            <a:endParaRPr lang="en-US" sz="2700" b="1" dirty="0">
              <a:ln w="0"/>
              <a:latin typeface="Arial" panose="020B0604020202020204" pitchFamily="34" charset="0"/>
              <a:cs typeface="Arial" panose="020B0604020202020204" pitchFamily="34" charset="0"/>
            </a:endParaRPr>
          </a:p>
          <a:p>
            <a:pPr algn="just">
              <a:defRPr/>
            </a:pPr>
            <a:r>
              <a:rPr lang="en-US" sz="2700" b="1" dirty="0">
                <a:ln w="0"/>
                <a:latin typeface="Arial" panose="020B0604020202020204" pitchFamily="34" charset="0"/>
                <a:cs typeface="Arial" panose="020B0604020202020204" pitchFamily="34" charset="0"/>
              </a:rPr>
              <a:t>Natural resources challenges</a:t>
            </a:r>
            <a:r>
              <a:rPr lang="en-US" sz="2700" dirty="0">
                <a:ln w="0"/>
                <a:latin typeface="Arial" panose="020B0604020202020204" pitchFamily="34" charset="0"/>
                <a:cs typeface="Arial" panose="020B0604020202020204" pitchFamily="34" charset="0"/>
              </a:rPr>
              <a:t>: environmental </a:t>
            </a:r>
            <a:r>
              <a:rPr lang="en-US" sz="2700" b="1" dirty="0">
                <a:ln w="0"/>
                <a:solidFill>
                  <a:srgbClr val="FF0000"/>
                </a:solidFill>
                <a:latin typeface="Arial" panose="020B0604020202020204" pitchFamily="34" charset="0"/>
                <a:cs typeface="Arial" panose="020B0604020202020204" pitchFamily="34" charset="0"/>
              </a:rPr>
              <a:t>degradation</a:t>
            </a:r>
            <a:r>
              <a:rPr lang="en-US" sz="2700" dirty="0">
                <a:ln w="0"/>
                <a:latin typeface="Arial" panose="020B0604020202020204" pitchFamily="34" charset="0"/>
                <a:cs typeface="Arial" panose="020B0604020202020204" pitchFamily="34" charset="0"/>
              </a:rPr>
              <a:t>, increasing </a:t>
            </a:r>
            <a:r>
              <a:rPr lang="en-US" sz="2700" b="1" dirty="0">
                <a:ln w="0"/>
                <a:solidFill>
                  <a:srgbClr val="FF0000"/>
                </a:solidFill>
                <a:latin typeface="Arial" panose="020B0604020202020204" pitchFamily="34" charset="0"/>
                <a:cs typeface="Arial" panose="020B0604020202020204" pitchFamily="34" charset="0"/>
              </a:rPr>
              <a:t>resource scarcity</a:t>
            </a:r>
            <a:endParaRPr lang="en-US" sz="2700" b="1" dirty="0">
              <a:ln w="0"/>
              <a:latin typeface="Arial" panose="020B0604020202020204" pitchFamily="34" charset="0"/>
              <a:cs typeface="Arial" panose="020B0604020202020204" pitchFamily="34" charset="0"/>
            </a:endParaRPr>
          </a:p>
          <a:p>
            <a:pPr algn="just">
              <a:defRPr/>
            </a:pPr>
            <a:r>
              <a:rPr lang="en-US" sz="2700" b="1" dirty="0">
                <a:ln w="0"/>
                <a:latin typeface="Arial" panose="020B0604020202020204" pitchFamily="34" charset="0"/>
                <a:cs typeface="Arial" panose="020B0604020202020204" pitchFamily="34" charset="0"/>
              </a:rPr>
              <a:t>Socioeconomic shocks</a:t>
            </a:r>
            <a:r>
              <a:rPr lang="en-US" sz="2700" dirty="0">
                <a:ln w="0"/>
                <a:latin typeface="Arial" panose="020B0604020202020204" pitchFamily="34" charset="0"/>
                <a:cs typeface="Arial" panose="020B0604020202020204" pitchFamily="34" charset="0"/>
              </a:rPr>
              <a:t>: rising </a:t>
            </a:r>
            <a:r>
              <a:rPr lang="en-US" sz="2700" b="1" dirty="0">
                <a:ln w="0"/>
                <a:solidFill>
                  <a:srgbClr val="FF0000"/>
                </a:solidFill>
                <a:latin typeface="Arial" panose="020B0604020202020204" pitchFamily="34" charset="0"/>
                <a:cs typeface="Arial" panose="020B0604020202020204" pitchFamily="34" charset="0"/>
              </a:rPr>
              <a:t>fragility</a:t>
            </a:r>
            <a:r>
              <a:rPr lang="en-US" sz="2700" dirty="0">
                <a:ln w="0"/>
                <a:solidFill>
                  <a:srgbClr val="FF0000"/>
                </a:solidFill>
                <a:latin typeface="Arial" panose="020B0604020202020204" pitchFamily="34" charset="0"/>
                <a:cs typeface="Arial" panose="020B0604020202020204" pitchFamily="34" charset="0"/>
              </a:rPr>
              <a:t>, </a:t>
            </a:r>
            <a:r>
              <a:rPr lang="en-US" sz="2700" b="1" dirty="0">
                <a:ln w="0"/>
                <a:solidFill>
                  <a:srgbClr val="FF0000"/>
                </a:solidFill>
                <a:latin typeface="Arial" panose="020B0604020202020204" pitchFamily="34" charset="0"/>
                <a:cs typeface="Arial" panose="020B0604020202020204" pitchFamily="34" charset="0"/>
              </a:rPr>
              <a:t>armed conflicts </a:t>
            </a:r>
            <a:r>
              <a:rPr lang="en-US" sz="2700" dirty="0">
                <a:ln w="0"/>
                <a:solidFill>
                  <a:srgbClr val="FF0000"/>
                </a:solidFill>
                <a:latin typeface="Arial" panose="020B0604020202020204" pitchFamily="34" charset="0"/>
                <a:cs typeface="Arial" panose="020B0604020202020204" pitchFamily="34" charset="0"/>
              </a:rPr>
              <a:t>&amp; </a:t>
            </a:r>
            <a:r>
              <a:rPr lang="en-US" sz="2700" b="1" dirty="0">
                <a:ln w="0"/>
                <a:solidFill>
                  <a:srgbClr val="FF0000"/>
                </a:solidFill>
                <a:latin typeface="Arial" panose="020B0604020202020204" pitchFamily="34" charset="0"/>
                <a:cs typeface="Arial" panose="020B0604020202020204" pitchFamily="34" charset="0"/>
              </a:rPr>
              <a:t>civil strife</a:t>
            </a:r>
            <a:r>
              <a:rPr lang="en-US" sz="2700" dirty="0">
                <a:ln w="0"/>
                <a:latin typeface="Arial" panose="020B0604020202020204" pitchFamily="34" charset="0"/>
                <a:cs typeface="Arial" panose="020B0604020202020204" pitchFamily="34" charset="0"/>
              </a:rPr>
              <a:t>, </a:t>
            </a:r>
            <a:r>
              <a:rPr lang="en-US" sz="2700" b="1" dirty="0">
                <a:ln w="0"/>
                <a:solidFill>
                  <a:srgbClr val="FF0000"/>
                </a:solidFill>
                <a:latin typeface="Arial" panose="020B0604020202020204" pitchFamily="34" charset="0"/>
                <a:cs typeface="Arial" panose="020B0604020202020204" pitchFamily="34" charset="0"/>
              </a:rPr>
              <a:t>economic crises</a:t>
            </a:r>
            <a:r>
              <a:rPr lang="en-US" sz="2700" dirty="0">
                <a:ln w="0"/>
                <a:latin typeface="Arial" panose="020B0604020202020204" pitchFamily="34" charset="0"/>
                <a:cs typeface="Arial" panose="020B0604020202020204" pitchFamily="34" charset="0"/>
              </a:rPr>
              <a:t>, </a:t>
            </a:r>
            <a:r>
              <a:rPr lang="en-US" sz="2700" b="1" dirty="0">
                <a:ln w="0"/>
                <a:solidFill>
                  <a:srgbClr val="FF0000"/>
                </a:solidFill>
                <a:latin typeface="Arial" panose="020B0604020202020204" pitchFamily="34" charset="0"/>
                <a:cs typeface="Arial" panose="020B0604020202020204" pitchFamily="34" charset="0"/>
              </a:rPr>
              <a:t>global health crises </a:t>
            </a:r>
            <a:r>
              <a:rPr lang="en-US" sz="2700" dirty="0">
                <a:ln w="0"/>
                <a:latin typeface="Arial" panose="020B0604020202020204" pitchFamily="34" charset="0"/>
                <a:cs typeface="Arial" panose="020B0604020202020204" pitchFamily="34" charset="0"/>
              </a:rPr>
              <a:t>such as COVID-19 pandemic, inequity, etc.</a:t>
            </a:r>
          </a:p>
          <a:p>
            <a:pPr algn="just">
              <a:defRPr/>
            </a:pPr>
            <a:r>
              <a:rPr lang="en-US" sz="2700" b="1" dirty="0">
                <a:ln w="0"/>
                <a:latin typeface="Arial" panose="020B0604020202020204" pitchFamily="34" charset="0"/>
                <a:cs typeface="Arial" panose="020B0604020202020204" pitchFamily="34" charset="0"/>
              </a:rPr>
              <a:t>Human challenges</a:t>
            </a:r>
            <a:r>
              <a:rPr lang="en-US" sz="2700" dirty="0">
                <a:ln w="0"/>
                <a:latin typeface="Arial" panose="020B0604020202020204" pitchFamily="34" charset="0"/>
                <a:cs typeface="Arial" panose="020B0604020202020204" pitchFamily="34" charset="0"/>
              </a:rPr>
              <a:t>: changing </a:t>
            </a:r>
            <a:r>
              <a:rPr lang="en-US" sz="2700" b="1" dirty="0">
                <a:ln w="0"/>
                <a:solidFill>
                  <a:srgbClr val="FF0000"/>
                </a:solidFill>
                <a:latin typeface="Arial" panose="020B0604020202020204" pitchFamily="34" charset="0"/>
                <a:cs typeface="Arial" panose="020B0604020202020204" pitchFamily="34" charset="0"/>
              </a:rPr>
              <a:t>dietary patterns</a:t>
            </a:r>
            <a:r>
              <a:rPr lang="en-US" sz="2700" dirty="0">
                <a:ln w="0"/>
                <a:latin typeface="Arial" panose="020B0604020202020204" pitchFamily="34" charset="0"/>
                <a:cs typeface="Arial" panose="020B0604020202020204" pitchFamily="34" charset="0"/>
              </a:rPr>
              <a:t>, </a:t>
            </a:r>
            <a:r>
              <a:rPr lang="en-US" sz="2700" b="1" dirty="0">
                <a:ln w="0"/>
                <a:solidFill>
                  <a:srgbClr val="FF0000"/>
                </a:solidFill>
                <a:latin typeface="Arial" panose="020B0604020202020204" pitchFamily="34" charset="0"/>
                <a:cs typeface="Arial" panose="020B0604020202020204" pitchFamily="34" charset="0"/>
              </a:rPr>
              <a:t>population growth</a:t>
            </a:r>
            <a:endParaRPr lang="en-US" sz="2700" b="1" dirty="0">
              <a:ln w="0"/>
              <a:latin typeface="Arial" panose="020B0604020202020204" pitchFamily="34" charset="0"/>
              <a:cs typeface="Arial" panose="020B0604020202020204" pitchFamily="34" charset="0"/>
            </a:endParaRPr>
          </a:p>
          <a:p>
            <a:pPr algn="just">
              <a:defRPr/>
            </a:pPr>
            <a:r>
              <a:rPr lang="en-US" sz="2700" b="1" dirty="0">
                <a:ln w="0"/>
                <a:latin typeface="Arial" panose="020B0604020202020204" pitchFamily="34" charset="0"/>
                <a:cs typeface="Arial" panose="020B0604020202020204" pitchFamily="34" charset="0"/>
              </a:rPr>
              <a:t>Crop &amp; livestock diseases and pests</a:t>
            </a:r>
            <a:r>
              <a:rPr lang="en-US" sz="2700" dirty="0">
                <a:ln w="0"/>
                <a:latin typeface="Arial" panose="020B0604020202020204" pitchFamily="34" charset="0"/>
                <a:cs typeface="Arial" panose="020B0604020202020204" pitchFamily="34" charset="0"/>
              </a:rPr>
              <a:t>: </a:t>
            </a:r>
            <a:r>
              <a:rPr lang="en-US" sz="2700" b="1" dirty="0">
                <a:ln w="0"/>
                <a:solidFill>
                  <a:srgbClr val="FF0000"/>
                </a:solidFill>
                <a:latin typeface="Arial" panose="020B0604020202020204" pitchFamily="34" charset="0"/>
                <a:cs typeface="Arial" panose="020B0604020202020204" pitchFamily="34" charset="0"/>
              </a:rPr>
              <a:t>Fall Armyworm</a:t>
            </a:r>
            <a:r>
              <a:rPr lang="en-US" sz="2700" dirty="0">
                <a:ln w="0"/>
                <a:latin typeface="Arial" panose="020B0604020202020204" pitchFamily="34" charset="0"/>
                <a:cs typeface="Arial" panose="020B0604020202020204" pitchFamily="34" charset="0"/>
              </a:rPr>
              <a:t>, </a:t>
            </a:r>
            <a:r>
              <a:rPr lang="en-US" sz="2700" b="1" dirty="0">
                <a:ln w="0"/>
                <a:solidFill>
                  <a:srgbClr val="FF0000"/>
                </a:solidFill>
                <a:latin typeface="Arial" panose="020B0604020202020204" pitchFamily="34" charset="0"/>
                <a:cs typeface="Arial" panose="020B0604020202020204" pitchFamily="34" charset="0"/>
              </a:rPr>
              <a:t>locust invasion</a:t>
            </a:r>
          </a:p>
          <a:p>
            <a:pPr algn="just">
              <a:defRPr/>
            </a:pPr>
            <a:endParaRPr lang="en-US" sz="2700" dirty="0"/>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1"/>
            <a:ext cx="12192000" cy="1010983"/>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Challenges Nigeria must come to terms with, trying to harness technologies for agricultural transformation_1/1</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423872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136634" y="809297"/>
            <a:ext cx="11950263" cy="5612523"/>
          </a:xfrm>
        </p:spPr>
        <p:txBody>
          <a:bodyPr>
            <a:noAutofit/>
          </a:bodyPr>
          <a:lstStyle/>
          <a:p>
            <a:pPr marL="0" indent="0" algn="just">
              <a:buNone/>
              <a:defRPr/>
            </a:pPr>
            <a:r>
              <a:rPr lang="en-US" sz="3200" b="1" dirty="0">
                <a:ln w="0"/>
                <a:solidFill>
                  <a:schemeClr val="accent1"/>
                </a:solidFill>
                <a:latin typeface="Arial" panose="020B0604020202020204" pitchFamily="34" charset="0"/>
                <a:cs typeface="Arial" panose="020B0604020202020204" pitchFamily="34" charset="0"/>
              </a:rPr>
              <a:t>Nigeria needs to do many things right: A select few below</a:t>
            </a:r>
          </a:p>
          <a:p>
            <a:pPr algn="just">
              <a:defRPr/>
            </a:pPr>
            <a:r>
              <a:rPr lang="en-US" sz="3200" b="1" dirty="0">
                <a:latin typeface="Arial" panose="020B0604020202020204" pitchFamily="34" charset="0"/>
                <a:cs typeface="Arial" panose="020B0604020202020204" pitchFamily="34" charset="0"/>
              </a:rPr>
              <a:t>Economic diversification</a:t>
            </a:r>
          </a:p>
          <a:p>
            <a:pPr algn="just">
              <a:defRPr/>
            </a:pPr>
            <a:r>
              <a:rPr lang="en-US" sz="3200" b="1" dirty="0">
                <a:latin typeface="Arial" panose="020B0604020202020204" pitchFamily="34" charset="0"/>
                <a:cs typeface="Arial" panose="020B0604020202020204" pitchFamily="34" charset="0"/>
              </a:rPr>
              <a:t>Manufacturing</a:t>
            </a:r>
            <a:r>
              <a:rPr lang="en-US" sz="3200" dirty="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value addition </a:t>
            </a:r>
            <a:r>
              <a:rPr lang="en-US" sz="3200" dirty="0">
                <a:latin typeface="Arial" panose="020B0604020202020204" pitchFamily="34" charset="0"/>
                <a:cs typeface="Arial" panose="020B0604020202020204" pitchFamily="34" charset="0"/>
              </a:rPr>
              <a:t>and </a:t>
            </a:r>
            <a:r>
              <a:rPr lang="en-US" sz="3200" b="1" dirty="0">
                <a:solidFill>
                  <a:srgbClr val="FF0000"/>
                </a:solidFill>
                <a:latin typeface="Arial" panose="020B0604020202020204" pitchFamily="34" charset="0"/>
                <a:cs typeface="Arial" panose="020B0604020202020204" pitchFamily="34" charset="0"/>
              </a:rPr>
              <a:t>processing</a:t>
            </a:r>
          </a:p>
          <a:p>
            <a:pPr marL="0" indent="0" algn="just">
              <a:buNone/>
              <a:defRPr/>
            </a:pPr>
            <a:endParaRPr lang="en-US" sz="3200" b="1" dirty="0">
              <a:solidFill>
                <a:srgbClr val="FF0000"/>
              </a:solidFill>
              <a:latin typeface="Arial" panose="020B0604020202020204" pitchFamily="34" charset="0"/>
              <a:cs typeface="Arial" panose="020B0604020202020204" pitchFamily="34" charset="0"/>
            </a:endParaRPr>
          </a:p>
          <a:p>
            <a:pPr algn="just">
              <a:defRPr/>
            </a:pPr>
            <a:r>
              <a:rPr lang="en-US" sz="3200" b="1" dirty="0">
                <a:latin typeface="Arial" panose="020B0604020202020204" pitchFamily="34" charset="0"/>
                <a:cs typeface="Arial" panose="020B0604020202020204" pitchFamily="34" charset="0"/>
              </a:rPr>
              <a:t>Stop stifling innovations &amp; unfriendliness with smart money</a:t>
            </a:r>
            <a:r>
              <a:rPr lang="en-US" sz="3200" dirty="0">
                <a:latin typeface="Arial" panose="020B0604020202020204" pitchFamily="34" charset="0"/>
                <a:cs typeface="Arial" panose="020B0604020202020204" pitchFamily="34" charset="0"/>
              </a:rPr>
              <a:t>: through </a:t>
            </a:r>
            <a:r>
              <a:rPr lang="en-US" sz="3200" b="1" dirty="0">
                <a:solidFill>
                  <a:srgbClr val="FF0000"/>
                </a:solidFill>
                <a:latin typeface="Arial" panose="020B0604020202020204" pitchFamily="34" charset="0"/>
                <a:cs typeface="Arial" panose="020B0604020202020204" pitchFamily="34" charset="0"/>
              </a:rPr>
              <a:t>rent mentality</a:t>
            </a:r>
            <a:r>
              <a:rPr lang="en-US" sz="3200" dirty="0">
                <a:latin typeface="Arial" panose="020B0604020202020204" pitchFamily="34" charset="0"/>
                <a:cs typeface="Arial" panose="020B0604020202020204" pitchFamily="34" charset="0"/>
              </a:rPr>
              <a:t>, other </a:t>
            </a:r>
            <a:r>
              <a:rPr lang="en-US" sz="3200" b="1" dirty="0">
                <a:solidFill>
                  <a:srgbClr val="FF0000"/>
                </a:solidFill>
                <a:latin typeface="Arial" panose="020B0604020202020204" pitchFamily="34" charset="0"/>
                <a:cs typeface="Arial" panose="020B0604020202020204" pitchFamily="34" charset="0"/>
              </a:rPr>
              <a:t>non-tariff barriers</a:t>
            </a:r>
            <a:r>
              <a:rPr lang="en-US" sz="3200" dirty="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low ranking in the ease of doing business</a:t>
            </a:r>
          </a:p>
          <a:p>
            <a:pPr marL="0" indent="0" algn="just">
              <a:buNone/>
              <a:defRPr/>
            </a:pPr>
            <a:endParaRPr lang="en-US" sz="3200" dirty="0">
              <a:latin typeface="Arial" panose="020B0604020202020204" pitchFamily="34" charset="0"/>
              <a:cs typeface="Arial" panose="020B0604020202020204" pitchFamily="34" charset="0"/>
            </a:endParaRPr>
          </a:p>
          <a:p>
            <a:pPr algn="just">
              <a:defRPr/>
            </a:pPr>
            <a:r>
              <a:rPr lang="en-US" sz="3200" dirty="0">
                <a:latin typeface="Arial" panose="020B0604020202020204" pitchFamily="34" charset="0"/>
                <a:cs typeface="Arial" panose="020B0604020202020204" pitchFamily="34" charset="0"/>
              </a:rPr>
              <a:t>Prioritize </a:t>
            </a:r>
            <a:r>
              <a:rPr lang="en-US" sz="3200" b="1" dirty="0">
                <a:latin typeface="Arial" panose="020B0604020202020204" pitchFamily="34" charset="0"/>
                <a:cs typeface="Arial" panose="020B0604020202020204" pitchFamily="34" charset="0"/>
              </a:rPr>
              <a:t>improvement of infrastructure and market access</a:t>
            </a:r>
            <a:r>
              <a:rPr lang="en-US" sz="3200" dirty="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key enablers for food and nutrition security and better livelihoods</a:t>
            </a:r>
          </a:p>
          <a:p>
            <a:pPr algn="just">
              <a:defRPr/>
            </a:pPr>
            <a:endParaRPr lang="en-US" sz="3200" dirty="0">
              <a:latin typeface="Arial" panose="020B0604020202020204" pitchFamily="34" charset="0"/>
              <a:cs typeface="Arial" panose="020B0604020202020204" pitchFamily="34" charset="0"/>
            </a:endParaRPr>
          </a:p>
          <a:p>
            <a:pPr algn="just">
              <a:defRPr/>
            </a:pPr>
            <a:endParaRPr lang="en-US" sz="32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0"/>
            <a:ext cx="12192000" cy="508749"/>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Way forward: What does Nigeria need to do right?_1/2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2178486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94592" y="492359"/>
            <a:ext cx="12097408" cy="5982013"/>
          </a:xfrm>
        </p:spPr>
        <p:txBody>
          <a:bodyPr>
            <a:noAutofit/>
          </a:bodyPr>
          <a:lstStyle/>
          <a:p>
            <a:pPr marL="0" indent="0" algn="just">
              <a:buNone/>
              <a:defRPr/>
            </a:pPr>
            <a:r>
              <a:rPr lang="en-US" b="1" dirty="0">
                <a:ln w="0"/>
                <a:solidFill>
                  <a:schemeClr val="accent1"/>
                </a:solidFill>
                <a:latin typeface="Arial" panose="020B0604020202020204" pitchFamily="34" charset="0"/>
                <a:cs typeface="Arial" panose="020B0604020202020204" pitchFamily="34" charset="0"/>
              </a:rPr>
              <a:t>Nigeria needs to do many things right. A select few…</a:t>
            </a:r>
          </a:p>
          <a:p>
            <a:pPr algn="just">
              <a:defRPr/>
            </a:pPr>
            <a:r>
              <a:rPr lang="en-US" dirty="0">
                <a:latin typeface="Arial" panose="020B0604020202020204" pitchFamily="34" charset="0"/>
                <a:cs typeface="Arial" panose="020B0604020202020204" pitchFamily="34" charset="0"/>
              </a:rPr>
              <a:t>Deal with </a:t>
            </a:r>
            <a:r>
              <a:rPr lang="en-US" b="1" dirty="0">
                <a:latin typeface="Arial" panose="020B0604020202020204" pitchFamily="34" charset="0"/>
                <a:cs typeface="Arial" panose="020B0604020202020204" pitchFamily="34" charset="0"/>
              </a:rPr>
              <a:t>insecurity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religious strife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unfavorable regulatory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legal environment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unstable macroeconomic policies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high inflation</a:t>
            </a:r>
          </a:p>
          <a:p>
            <a:pPr marL="0" indent="0" algn="just">
              <a:buNone/>
              <a:defRPr/>
            </a:pPr>
            <a:endParaRPr lang="en-US" b="1" dirty="0">
              <a:latin typeface="Arial" panose="020B0604020202020204" pitchFamily="34" charset="0"/>
              <a:cs typeface="Arial" panose="020B0604020202020204" pitchFamily="34" charset="0"/>
            </a:endParaRPr>
          </a:p>
          <a:p>
            <a:pPr algn="just">
              <a:defRPr/>
            </a:pPr>
            <a:r>
              <a:rPr lang="en-US" b="1" dirty="0">
                <a:latin typeface="Arial" panose="020B0604020202020204" pitchFamily="34" charset="0"/>
                <a:cs typeface="Arial" panose="020B0604020202020204" pitchFamily="34" charset="0"/>
              </a:rPr>
              <a:t>Uphold the principles of subsidiarity</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deal with issues at the most local level</a:t>
            </a:r>
            <a:r>
              <a:rPr lang="en-US" dirty="0">
                <a:latin typeface="Arial" panose="020B0604020202020204" pitchFamily="34" charset="0"/>
                <a:cs typeface="Arial" panose="020B0604020202020204" pitchFamily="34" charset="0"/>
              </a:rPr>
              <a:t> at which they can be addressed (not remaining reluctant to devolve to local governments)</a:t>
            </a:r>
          </a:p>
          <a:p>
            <a:pPr marL="0" indent="0" algn="just">
              <a:buNone/>
              <a:defRPr/>
            </a:pPr>
            <a:endParaRPr lang="en-US" dirty="0">
              <a:latin typeface="Arial" panose="020B0604020202020204" pitchFamily="34" charset="0"/>
              <a:cs typeface="Arial" panose="020B0604020202020204" pitchFamily="34" charset="0"/>
            </a:endParaRPr>
          </a:p>
          <a:p>
            <a:pPr algn="just">
              <a:defRPr/>
            </a:pPr>
            <a:r>
              <a:rPr lang="en-US" b="1" dirty="0">
                <a:latin typeface="Arial" panose="020B0604020202020204" pitchFamily="34" charset="0"/>
                <a:cs typeface="Arial" panose="020B0604020202020204" pitchFamily="34" charset="0"/>
              </a:rPr>
              <a:t>Take advantage </a:t>
            </a:r>
            <a:r>
              <a:rPr lang="en-US" dirty="0">
                <a:latin typeface="Arial" panose="020B0604020202020204" pitchFamily="34" charset="0"/>
                <a:cs typeface="Arial" panose="020B0604020202020204" pitchFamily="34" charset="0"/>
              </a:rPr>
              <a:t>of the </a:t>
            </a:r>
            <a:r>
              <a:rPr lang="en-US" b="1" dirty="0">
                <a:latin typeface="Arial" panose="020B0604020202020204" pitchFamily="34" charset="0"/>
                <a:cs typeface="Arial" panose="020B0604020202020204" pitchFamily="34" charset="0"/>
              </a:rPr>
              <a:t>market opportunities </a:t>
            </a:r>
            <a:r>
              <a:rPr lang="en-US" dirty="0">
                <a:latin typeface="Arial" panose="020B0604020202020204" pitchFamily="34" charset="0"/>
                <a:cs typeface="Arial" panose="020B0604020202020204" pitchFamily="34" charset="0"/>
              </a:rPr>
              <a:t>&amp; </a:t>
            </a:r>
            <a:r>
              <a:rPr lang="en-US" b="1" dirty="0">
                <a:latin typeface="Arial" panose="020B0604020202020204" pitchFamily="34" charset="0"/>
                <a:cs typeface="Arial" panose="020B0604020202020204" pitchFamily="34" charset="0"/>
              </a:rPr>
              <a:t>economies of scale </a:t>
            </a:r>
            <a:r>
              <a:rPr lang="en-US" dirty="0">
                <a:latin typeface="Arial" panose="020B0604020202020204" pitchFamily="34" charset="0"/>
                <a:cs typeface="Arial" panose="020B0604020202020204" pitchFamily="34" charset="0"/>
              </a:rPr>
              <a:t>provided by the </a:t>
            </a:r>
            <a:r>
              <a:rPr lang="en-US" b="1" dirty="0" err="1">
                <a:solidFill>
                  <a:srgbClr val="FF0000"/>
                </a:solidFill>
                <a:latin typeface="Arial" panose="020B0604020202020204" pitchFamily="34" charset="0"/>
                <a:cs typeface="Arial" panose="020B0604020202020204" pitchFamily="34" charset="0"/>
              </a:rPr>
              <a:t>AfCFTA</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&amp;</a:t>
            </a:r>
            <a:r>
              <a:rPr lang="en-US" b="1" dirty="0">
                <a:latin typeface="Arial" panose="020B0604020202020204" pitchFamily="34" charset="0"/>
                <a:cs typeface="Arial" panose="020B0604020202020204" pitchFamily="34" charset="0"/>
              </a:rPr>
              <a:t> tap the great potential</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in its youths</a:t>
            </a:r>
          </a:p>
          <a:p>
            <a:pPr marL="0" indent="0" algn="just">
              <a:buNone/>
              <a:defRPr/>
            </a:pPr>
            <a:endParaRPr lang="en-US" dirty="0">
              <a:latin typeface="Arial" panose="020B0604020202020204" pitchFamily="34" charset="0"/>
              <a:cs typeface="Arial" panose="020B0604020202020204" pitchFamily="34" charset="0"/>
            </a:endParaRPr>
          </a:p>
          <a:p>
            <a:pPr algn="just">
              <a:defRPr/>
            </a:pPr>
            <a:r>
              <a:rPr lang="en-US" b="1" dirty="0">
                <a:latin typeface="Arial" panose="020B0604020202020204" pitchFamily="34" charset="0"/>
                <a:cs typeface="Arial" panose="020B0604020202020204" pitchFamily="34" charset="0"/>
              </a:rPr>
              <a:t>Cultivate character</a:t>
            </a:r>
            <a:r>
              <a:rPr lang="en-US" dirty="0">
                <a:latin typeface="Arial" panose="020B0604020202020204" pitchFamily="34" charset="0"/>
                <a:cs typeface="Arial" panose="020B0604020202020204" pitchFamily="34" charset="0"/>
              </a:rPr>
              <a:t>: of </a:t>
            </a:r>
            <a:r>
              <a:rPr lang="en-US" b="1" dirty="0">
                <a:solidFill>
                  <a:srgbClr val="FF0000"/>
                </a:solidFill>
                <a:latin typeface="Arial" panose="020B0604020202020204" pitchFamily="34" charset="0"/>
                <a:cs typeface="Arial" panose="020B0604020202020204" pitchFamily="34" charset="0"/>
              </a:rPr>
              <a:t>truth</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honesty</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trust</a:t>
            </a:r>
            <a:r>
              <a:rPr lang="en-US" dirty="0">
                <a:latin typeface="Arial" panose="020B0604020202020204" pitchFamily="34" charset="0"/>
                <a:cs typeface="Arial" panose="020B0604020202020204" pitchFamily="34" charset="0"/>
              </a:rPr>
              <a:t>, etc. (</a:t>
            </a:r>
            <a:r>
              <a:rPr lang="en-US" b="1" dirty="0">
                <a:solidFill>
                  <a:srgbClr val="FF0000"/>
                </a:solidFill>
                <a:latin typeface="Arial" panose="020B0604020202020204" pitchFamily="34" charset="0"/>
                <a:cs typeface="Arial" panose="020B0604020202020204" pitchFamily="34" charset="0"/>
              </a:rPr>
              <a:t>needed to transform a nation</a:t>
            </a:r>
            <a:r>
              <a:rPr lang="en-US" dirty="0">
                <a:latin typeface="Arial" panose="020B0604020202020204" pitchFamily="34" charset="0"/>
                <a:cs typeface="Arial" panose="020B0604020202020204" pitchFamily="34" charset="0"/>
              </a:rPr>
              <a:t>)</a:t>
            </a:r>
          </a:p>
          <a:p>
            <a:pPr marL="0" indent="0" algn="just">
              <a:buNone/>
              <a:defRPr/>
            </a:pPr>
            <a:endParaRPr lang="en-US" dirty="0">
              <a:latin typeface="Arial" panose="020B0604020202020204" pitchFamily="34" charset="0"/>
              <a:cs typeface="Arial" panose="020B0604020202020204" pitchFamily="34" charset="0"/>
            </a:endParaRPr>
          </a:p>
          <a:p>
            <a:pPr algn="just">
              <a:defRPr/>
            </a:pPr>
            <a:endParaRPr lang="en-US" dirty="0">
              <a:latin typeface="Arial" panose="020B0604020202020204" pitchFamily="34" charset="0"/>
              <a:cs typeface="Arial" panose="020B0604020202020204" pitchFamily="34" charset="0"/>
            </a:endParaRPr>
          </a:p>
          <a:p>
            <a:pPr algn="just">
              <a:defRPr/>
            </a:pPr>
            <a:endParaRPr lang="en-US"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0"/>
            <a:ext cx="12192000" cy="492360"/>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a:ln w="0"/>
                <a:solidFill>
                  <a:schemeClr val="bg1"/>
                </a:solidFill>
                <a:latin typeface="Arial" panose="020B0604020202020204" pitchFamily="34" charset="0"/>
                <a:cs typeface="Arial" panose="020B0604020202020204" pitchFamily="34" charset="0"/>
              </a:rPr>
              <a:t>Way forward: What does Nigeria need to do right?..._2/2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1936928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2_Good_Crop">
            <a:extLst>
              <a:ext uri="{FF2B5EF4-FFF2-40B4-BE49-F238E27FC236}">
                <a16:creationId xmlns:a16="http://schemas.microsoft.com/office/drawing/2014/main" id="{EFDB2C60-C2F7-4CA0-BB56-8D2C6EFA5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673" y="2226999"/>
            <a:ext cx="4486229" cy="322421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3187" name="Picture 3" descr="1_Poor_Crop">
            <a:extLst>
              <a:ext uri="{FF2B5EF4-FFF2-40B4-BE49-F238E27FC236}">
                <a16:creationId xmlns:a16="http://schemas.microsoft.com/office/drawing/2014/main" id="{DFD079BC-8A25-4EAC-B617-04D39EEC52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062" y="525649"/>
            <a:ext cx="4975663" cy="353517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93188" name="Text Box 5">
            <a:extLst>
              <a:ext uri="{FF2B5EF4-FFF2-40B4-BE49-F238E27FC236}">
                <a16:creationId xmlns:a16="http://schemas.microsoft.com/office/drawing/2014/main" id="{9D1FE3B7-0CC5-4BEE-94DB-6598B71B1D66}"/>
              </a:ext>
            </a:extLst>
          </p:cNvPr>
          <p:cNvSpPr txBox="1">
            <a:spLocks noChangeArrowheads="1"/>
          </p:cNvSpPr>
          <p:nvPr/>
        </p:nvSpPr>
        <p:spPr bwMode="auto">
          <a:xfrm>
            <a:off x="0" y="4121150"/>
            <a:ext cx="65627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rgbClr val="FFFFFF"/>
                </a:solidFill>
                <a:latin typeface="Arial" panose="020B0604020202020204" pitchFamily="34" charset="0"/>
              </a:defRPr>
            </a:lvl1pPr>
            <a:lvl2pPr marL="742950" indent="-285750">
              <a:spcBef>
                <a:spcPct val="20000"/>
              </a:spcBef>
              <a:buSzPct val="75000"/>
              <a:buFont typeface="Wingdings" panose="05000000000000000000" pitchFamily="2" charset="2"/>
              <a:buChar char="§"/>
              <a:defRPr sz="2800">
                <a:solidFill>
                  <a:srgbClr val="FFFFFF"/>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400">
                <a:solidFill>
                  <a:srgbClr val="FFFFFF"/>
                </a:solidFill>
                <a:latin typeface="Arial" panose="020B0604020202020204" pitchFamily="34" charset="0"/>
              </a:defRPr>
            </a:lvl3pPr>
            <a:lvl4pPr marL="1600200" indent="-228600">
              <a:spcBef>
                <a:spcPct val="20000"/>
              </a:spcBef>
              <a:buClr>
                <a:schemeClr val="tx2"/>
              </a:buClr>
              <a:buSzPct val="90000"/>
              <a:buFont typeface="Wingdings" panose="05000000000000000000" pitchFamily="2" charset="2"/>
              <a:buChar char="§"/>
              <a:defRPr sz="2000">
                <a:solidFill>
                  <a:srgbClr val="FFFFFF"/>
                </a:solidFill>
                <a:latin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9pPr>
          </a:lstStyle>
          <a:p>
            <a:pPr>
              <a:spcBef>
                <a:spcPct val="50000"/>
              </a:spcBef>
              <a:buNone/>
            </a:pPr>
            <a:r>
              <a:rPr lang="en-US" sz="2400" b="1" dirty="0">
                <a:solidFill>
                  <a:schemeClr val="tx1"/>
                </a:solidFill>
                <a:cs typeface="Arial" panose="020B0604020202020204" pitchFamily="34" charset="0"/>
              </a:rPr>
              <a:t>Harnessing available technologies and innovations for Agricultural Transformation holds promise for Nigeria </a:t>
            </a:r>
            <a:r>
              <a:rPr lang="en-US" sz="2400" b="1" dirty="0">
                <a:solidFill>
                  <a:srgbClr val="FF0000"/>
                </a:solidFill>
                <a:cs typeface="Arial" panose="020B0604020202020204" pitchFamily="34" charset="0"/>
              </a:rPr>
              <a:t>if the mindset is changed</a:t>
            </a:r>
            <a:r>
              <a:rPr lang="en-US" sz="2400" b="1" dirty="0">
                <a:solidFill>
                  <a:schemeClr val="tx1"/>
                </a:solidFill>
                <a:cs typeface="Arial" panose="020B0604020202020204" pitchFamily="34" charset="0"/>
              </a:rPr>
              <a:t> by all stakeholders and </a:t>
            </a:r>
            <a:r>
              <a:rPr lang="en-US" sz="2400" b="1" dirty="0">
                <a:solidFill>
                  <a:srgbClr val="FF0000"/>
                </a:solidFill>
                <a:cs typeface="Arial" panose="020B0604020202020204" pitchFamily="34" charset="0"/>
              </a:rPr>
              <a:t>the right pre-conditions are set</a:t>
            </a:r>
          </a:p>
        </p:txBody>
      </p:sp>
      <p:sp>
        <p:nvSpPr>
          <p:cNvPr id="93189" name="AutoShape 6">
            <a:extLst>
              <a:ext uri="{FF2B5EF4-FFF2-40B4-BE49-F238E27FC236}">
                <a16:creationId xmlns:a16="http://schemas.microsoft.com/office/drawing/2014/main" id="{CF4BC78C-AEAE-4D13-B9F8-C77C3BCEF763}"/>
              </a:ext>
            </a:extLst>
          </p:cNvPr>
          <p:cNvSpPr>
            <a:spLocks noChangeArrowheads="1"/>
          </p:cNvSpPr>
          <p:nvPr/>
        </p:nvSpPr>
        <p:spPr bwMode="auto">
          <a:xfrm>
            <a:off x="6351588" y="1529263"/>
            <a:ext cx="1490662" cy="660400"/>
          </a:xfrm>
          <a:prstGeom prst="curvedDownArrow">
            <a:avLst>
              <a:gd name="adj1" fmla="val 45144"/>
              <a:gd name="adj2" fmla="val 90288"/>
              <a:gd name="adj3" fmla="val 41440"/>
            </a:avLst>
          </a:prstGeom>
          <a:solidFill>
            <a:schemeClr val="accent6">
              <a:lumMod val="60000"/>
              <a:lumOff val="40000"/>
            </a:schemeClr>
          </a:solidFill>
          <a:ln w="9525">
            <a:solidFill>
              <a:schemeClr val="tx1"/>
            </a:solidFill>
            <a:miter lim="800000"/>
            <a:headEnd/>
            <a:tailEnd/>
          </a:ln>
        </p:spPr>
        <p:txBody>
          <a:bodyPr wrap="none" anchor="ctr"/>
          <a:lstStyle>
            <a:lvl1pPr>
              <a:spcBef>
                <a:spcPct val="20000"/>
              </a:spcBef>
              <a:buFont typeface="Wingdings" panose="05000000000000000000" pitchFamily="2" charset="2"/>
              <a:buChar char="§"/>
              <a:defRPr sz="3200">
                <a:solidFill>
                  <a:srgbClr val="FFFFFF"/>
                </a:solidFill>
                <a:latin typeface="Arial" panose="020B0604020202020204" pitchFamily="34" charset="0"/>
              </a:defRPr>
            </a:lvl1pPr>
            <a:lvl2pPr marL="742950" indent="-285750">
              <a:spcBef>
                <a:spcPct val="20000"/>
              </a:spcBef>
              <a:buSzPct val="75000"/>
              <a:buFont typeface="Wingdings" panose="05000000000000000000" pitchFamily="2" charset="2"/>
              <a:buChar char="§"/>
              <a:defRPr sz="2800">
                <a:solidFill>
                  <a:srgbClr val="FFFFFF"/>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400">
                <a:solidFill>
                  <a:srgbClr val="FFFFFF"/>
                </a:solidFill>
                <a:latin typeface="Arial" panose="020B0604020202020204" pitchFamily="34" charset="0"/>
              </a:defRPr>
            </a:lvl3pPr>
            <a:lvl4pPr marL="1600200" indent="-228600">
              <a:spcBef>
                <a:spcPct val="20000"/>
              </a:spcBef>
              <a:buClr>
                <a:schemeClr val="tx2"/>
              </a:buClr>
              <a:buSzPct val="90000"/>
              <a:buFont typeface="Wingdings" panose="05000000000000000000" pitchFamily="2" charset="2"/>
              <a:buChar char="§"/>
              <a:defRPr sz="2000">
                <a:solidFill>
                  <a:srgbClr val="FFFFFF"/>
                </a:solidFill>
                <a:latin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9pPr>
          </a:lstStyle>
          <a:p>
            <a:pPr eaLnBrk="1" hangingPunct="1">
              <a:spcBef>
                <a:spcPct val="0"/>
              </a:spcBef>
              <a:buFontTx/>
              <a:buNone/>
            </a:pPr>
            <a:endParaRPr lang="fr-FR" altLang="en-US" sz="1800">
              <a:solidFill>
                <a:schemeClr val="tx1"/>
              </a:solidFill>
              <a:latin typeface="Tahoma" panose="020B0604030504040204" pitchFamily="34" charset="0"/>
            </a:endParaRPr>
          </a:p>
        </p:txBody>
      </p:sp>
      <p:sp>
        <p:nvSpPr>
          <p:cNvPr id="8" name="Title 1">
            <a:extLst>
              <a:ext uri="{FF2B5EF4-FFF2-40B4-BE49-F238E27FC236}">
                <a16:creationId xmlns:a16="http://schemas.microsoft.com/office/drawing/2014/main" id="{C4482477-A486-4358-9112-5899152A3696}"/>
              </a:ext>
            </a:extLst>
          </p:cNvPr>
          <p:cNvSpPr txBox="1">
            <a:spLocks/>
          </p:cNvSpPr>
          <p:nvPr/>
        </p:nvSpPr>
        <p:spPr>
          <a:xfrm>
            <a:off x="0" y="0"/>
            <a:ext cx="12192000" cy="556767"/>
          </a:xfrm>
          <a:prstGeom prst="rect">
            <a:avLst/>
          </a:prstGeom>
          <a:solidFill>
            <a:srgbClr val="067C33"/>
          </a:solidFill>
          <a:ln>
            <a:solidFill>
              <a:srgbClr val="FFFF00"/>
            </a:solidFill>
          </a:ln>
        </p:spPr>
        <p:txBody>
          <a:bodyPr lIns="68580" tIns="34290" rIns="68580" bIns="3429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defRPr/>
            </a:pPr>
            <a:r>
              <a:rPr lang="en-US" sz="5400" spc="38" dirty="0">
                <a:ln w="11430"/>
                <a:solidFill>
                  <a:schemeClr val="bg1"/>
                </a:solidFill>
                <a:effectLst>
                  <a:outerShdw blurRad="76200" dist="50800" dir="5400000" algn="tl" rotWithShape="0">
                    <a:srgbClr val="000000">
                      <a:alpha val="65000"/>
                    </a:srgbClr>
                  </a:outerShdw>
                </a:effectLst>
              </a:rPr>
              <a:t>Conclusion</a:t>
            </a:r>
          </a:p>
        </p:txBody>
      </p:sp>
      <p:sp>
        <p:nvSpPr>
          <p:cNvPr id="9" name="Text Box 5">
            <a:extLst>
              <a:ext uri="{FF2B5EF4-FFF2-40B4-BE49-F238E27FC236}">
                <a16:creationId xmlns:a16="http://schemas.microsoft.com/office/drawing/2014/main" id="{E6348388-C6F1-4528-9BD1-AFB0BAA66AF5}"/>
              </a:ext>
            </a:extLst>
          </p:cNvPr>
          <p:cNvSpPr txBox="1">
            <a:spLocks noChangeArrowheads="1"/>
          </p:cNvSpPr>
          <p:nvPr/>
        </p:nvSpPr>
        <p:spPr bwMode="auto">
          <a:xfrm>
            <a:off x="1618486" y="6175917"/>
            <a:ext cx="6392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rgbClr val="FFFFFF"/>
                </a:solidFill>
                <a:latin typeface="Arial" panose="020B0604020202020204" pitchFamily="34" charset="0"/>
              </a:defRPr>
            </a:lvl1pPr>
            <a:lvl2pPr marL="742950" indent="-285750">
              <a:spcBef>
                <a:spcPct val="20000"/>
              </a:spcBef>
              <a:buSzPct val="75000"/>
              <a:buFont typeface="Wingdings" panose="05000000000000000000" pitchFamily="2" charset="2"/>
              <a:buChar char="§"/>
              <a:defRPr sz="2800">
                <a:solidFill>
                  <a:srgbClr val="FFFFFF"/>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400">
                <a:solidFill>
                  <a:srgbClr val="FFFFFF"/>
                </a:solidFill>
                <a:latin typeface="Arial" panose="020B0604020202020204" pitchFamily="34" charset="0"/>
              </a:defRPr>
            </a:lvl3pPr>
            <a:lvl4pPr marL="1600200" indent="-228600">
              <a:spcBef>
                <a:spcPct val="20000"/>
              </a:spcBef>
              <a:buClr>
                <a:schemeClr val="tx2"/>
              </a:buClr>
              <a:buSzPct val="90000"/>
              <a:buFont typeface="Wingdings" panose="05000000000000000000" pitchFamily="2" charset="2"/>
              <a:buChar char="§"/>
              <a:defRPr sz="2000">
                <a:solidFill>
                  <a:srgbClr val="FFFFFF"/>
                </a:solidFill>
                <a:latin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rgbClr val="FFFFFF"/>
                </a:solidFill>
                <a:latin typeface="Arial" panose="020B0604020202020204" pitchFamily="34" charset="0"/>
              </a:defRPr>
            </a:lvl9pPr>
          </a:lstStyle>
          <a:p>
            <a:pPr eaLnBrk="1" hangingPunct="1">
              <a:spcBef>
                <a:spcPct val="50000"/>
              </a:spcBef>
              <a:buFontTx/>
              <a:buNone/>
            </a:pPr>
            <a:r>
              <a:rPr lang="en-US" altLang="en-US" sz="2800" b="1" dirty="0">
                <a:solidFill>
                  <a:srgbClr val="C00000"/>
                </a:solidFill>
                <a:latin typeface="Tahoma" panose="020B0604030504040204" pitchFamily="34" charset="0"/>
              </a:rPr>
              <a:t>Thank you very much for listening</a:t>
            </a:r>
          </a:p>
        </p:txBody>
      </p:sp>
      <p:sp>
        <p:nvSpPr>
          <p:cNvPr id="10" name="Rectangle 9">
            <a:extLst>
              <a:ext uri="{FF2B5EF4-FFF2-40B4-BE49-F238E27FC236}">
                <a16:creationId xmlns:a16="http://schemas.microsoft.com/office/drawing/2014/main" id="{ADA8DAB7-02E1-4530-8BE5-1298DA93C86D}"/>
              </a:ext>
            </a:extLst>
          </p:cNvPr>
          <p:cNvSpPr/>
          <p:nvPr/>
        </p:nvSpPr>
        <p:spPr>
          <a:xfrm>
            <a:off x="9308412" y="640810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200704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33EE3C-B619-4013-9BD1-4CFBE3519B96}"/>
              </a:ext>
            </a:extLst>
          </p:cNvPr>
          <p:cNvSpPr/>
          <p:nvPr/>
        </p:nvSpPr>
        <p:spPr>
          <a:xfrm>
            <a:off x="0" y="10265"/>
            <a:ext cx="12192000" cy="649874"/>
          </a:xfrm>
          <a:prstGeom prst="rect">
            <a:avLst/>
          </a:prstGeom>
          <a:solidFill>
            <a:srgbClr val="067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340" y="6309143"/>
            <a:ext cx="845689" cy="406861"/>
          </a:xfrm>
          <a:prstGeom prst="rect">
            <a:avLst/>
          </a:prstGeom>
          <a:solidFill>
            <a:srgbClr val="0C6A4B"/>
          </a:solidFill>
          <a:ln>
            <a:noFill/>
          </a:ln>
          <a:effectLst/>
        </p:spPr>
      </p:pic>
      <p:sp>
        <p:nvSpPr>
          <p:cNvPr id="15" name="Title 1">
            <a:extLst>
              <a:ext uri="{FF2B5EF4-FFF2-40B4-BE49-F238E27FC236}">
                <a16:creationId xmlns:a16="http://schemas.microsoft.com/office/drawing/2014/main" id="{85D2BF7C-FA24-466D-8D91-CE5BF85B4EAC}"/>
              </a:ext>
            </a:extLst>
          </p:cNvPr>
          <p:cNvSpPr txBox="1">
            <a:spLocks/>
          </p:cNvSpPr>
          <p:nvPr/>
        </p:nvSpPr>
        <p:spPr>
          <a:xfrm>
            <a:off x="2501462" y="0"/>
            <a:ext cx="7115504" cy="637049"/>
          </a:xfrm>
          <a:prstGeom prst="rect">
            <a:avLst/>
          </a:prstGeom>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ln w="0"/>
                <a:solidFill>
                  <a:schemeClr val="bg1"/>
                </a:solidFill>
                <a:latin typeface="Arial" panose="020B0604020202020204" pitchFamily="34" charset="0"/>
                <a:cs typeface="Arial" panose="020B0604020202020204" pitchFamily="34" charset="0"/>
              </a:rPr>
              <a:t>Key messages_3/3</a:t>
            </a:r>
            <a:endParaRPr lang="en-US" sz="1600" b="1" dirty="0">
              <a:ln w="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93BF0D41-B657-4642-AFD8-060B62683D86}"/>
              </a:ext>
            </a:extLst>
          </p:cNvPr>
          <p:cNvSpPr txBox="1">
            <a:spLocks/>
          </p:cNvSpPr>
          <p:nvPr/>
        </p:nvSpPr>
        <p:spPr>
          <a:xfrm>
            <a:off x="105104" y="734131"/>
            <a:ext cx="11960772" cy="5141152"/>
          </a:xfrm>
          <a:prstGeom prst="rect">
            <a:avLst/>
          </a:prstGeom>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Font typeface="Wingdings" panose="05000000000000000000" pitchFamily="2" charset="2"/>
              <a:buChar char="Ø"/>
              <a:defRPr/>
            </a:pPr>
            <a:r>
              <a:rPr lang="en-US" sz="2500" b="1" dirty="0">
                <a:ln w="0"/>
                <a:solidFill>
                  <a:schemeClr val="tx1"/>
                </a:solidFill>
                <a:latin typeface="Arial" panose="020B0604020202020204" pitchFamily="34" charset="0"/>
                <a:cs typeface="Arial" panose="020B0604020202020204" pitchFamily="34" charset="0"/>
              </a:rPr>
              <a:t>Understanding how the rapidly urbanizing populations will be fed </a:t>
            </a:r>
            <a:r>
              <a:rPr lang="en-US" sz="2500" dirty="0">
                <a:ln w="0"/>
                <a:solidFill>
                  <a:schemeClr val="tx1"/>
                </a:solidFill>
                <a:latin typeface="Arial" panose="020B0604020202020204" pitchFamily="34" charset="0"/>
                <a:cs typeface="Arial" panose="020B0604020202020204" pitchFamily="34" charset="0"/>
              </a:rPr>
              <a:t>and fed well </a:t>
            </a:r>
            <a:r>
              <a:rPr lang="en-US" sz="2500" b="1" dirty="0">
                <a:ln w="0"/>
                <a:solidFill>
                  <a:srgbClr val="FF0000"/>
                </a:solidFill>
                <a:latin typeface="Arial" panose="020B0604020202020204" pitchFamily="34" charset="0"/>
                <a:cs typeface="Arial" panose="020B0604020202020204" pitchFamily="34" charset="0"/>
              </a:rPr>
              <a:t>will be one of the critical development challenges of the </a:t>
            </a:r>
            <a:r>
              <a:rPr lang="en-US" sz="2500" b="1" u="sng" dirty="0">
                <a:ln w="0"/>
                <a:solidFill>
                  <a:srgbClr val="FF0000"/>
                </a:solidFill>
                <a:latin typeface="Arial" panose="020B0604020202020204" pitchFamily="34" charset="0"/>
                <a:cs typeface="Arial" panose="020B0604020202020204" pitchFamily="34" charset="0"/>
              </a:rPr>
              <a:t>next 50 years</a:t>
            </a:r>
          </a:p>
          <a:p>
            <a:pPr marL="342900" indent="-342900" algn="just">
              <a:buFont typeface="Wingdings" panose="05000000000000000000" pitchFamily="2" charset="2"/>
              <a:buChar char="Ø"/>
              <a:defRPr/>
            </a:pPr>
            <a:endParaRPr lang="en-US" sz="2500" dirty="0">
              <a:ln w="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US" sz="2500" dirty="0">
                <a:ln w="0"/>
                <a:solidFill>
                  <a:schemeClr val="tx1"/>
                </a:solidFill>
                <a:latin typeface="Arial" panose="020B0604020202020204" pitchFamily="34" charset="0"/>
                <a:cs typeface="Arial" panose="020B0604020202020204" pitchFamily="34" charset="0"/>
              </a:rPr>
              <a:t>There is the need to </a:t>
            </a:r>
            <a:r>
              <a:rPr lang="en-US" sz="2500" b="1" dirty="0">
                <a:ln w="0"/>
                <a:solidFill>
                  <a:schemeClr val="tx1"/>
                </a:solidFill>
                <a:latin typeface="Arial" panose="020B0604020202020204" pitchFamily="34" charset="0"/>
                <a:cs typeface="Arial" panose="020B0604020202020204" pitchFamily="34" charset="0"/>
              </a:rPr>
              <a:t>align domestic &amp; foreign policy towards sustainable food systems </a:t>
            </a:r>
            <a:r>
              <a:rPr lang="en-US" sz="2500" dirty="0">
                <a:ln w="0"/>
                <a:solidFill>
                  <a:schemeClr val="tx1"/>
                </a:solidFill>
                <a:latin typeface="Arial" panose="020B0604020202020204" pitchFamily="34" charset="0"/>
                <a:cs typeface="Arial" panose="020B0604020202020204" pitchFamily="34" charset="0"/>
              </a:rPr>
              <a:t>and </a:t>
            </a:r>
            <a:r>
              <a:rPr lang="en-US" sz="2500" b="1" dirty="0">
                <a:ln w="0"/>
                <a:solidFill>
                  <a:srgbClr val="FF0000"/>
                </a:solidFill>
                <a:latin typeface="Arial" panose="020B0604020202020204" pitchFamily="34" charset="0"/>
                <a:cs typeface="Arial" panose="020B0604020202020204" pitchFamily="34" charset="0"/>
              </a:rPr>
              <a:t>move from policy to practice</a:t>
            </a:r>
          </a:p>
          <a:p>
            <a:pPr marL="342900" indent="-342900" algn="just">
              <a:buFont typeface="Wingdings" panose="05000000000000000000" pitchFamily="2" charset="2"/>
              <a:buChar char="Ø"/>
              <a:defRPr/>
            </a:pPr>
            <a:endParaRPr lang="en-US" sz="2500" dirty="0">
              <a:ln w="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US" sz="2500" dirty="0">
                <a:ln w="0"/>
                <a:solidFill>
                  <a:schemeClr val="tx1"/>
                </a:solidFill>
                <a:latin typeface="Arial" panose="020B0604020202020204" pitchFamily="34" charset="0"/>
                <a:cs typeface="Arial" panose="020B0604020202020204" pitchFamily="34" charset="0"/>
              </a:rPr>
              <a:t> </a:t>
            </a:r>
            <a:r>
              <a:rPr lang="en-US" sz="2500" b="1" dirty="0">
                <a:ln w="0"/>
                <a:solidFill>
                  <a:schemeClr val="tx1"/>
                </a:solidFill>
                <a:latin typeface="Arial" panose="020B0604020202020204" pitchFamily="34" charset="0"/>
                <a:cs typeface="Arial" panose="020B0604020202020204" pitchFamily="34" charset="0"/>
              </a:rPr>
              <a:t>Inclusivity</a:t>
            </a:r>
            <a:r>
              <a:rPr lang="en-US" sz="2500" dirty="0">
                <a:ln w="0"/>
                <a:solidFill>
                  <a:schemeClr val="tx1"/>
                </a:solidFill>
                <a:latin typeface="Arial" panose="020B0604020202020204" pitchFamily="34" charset="0"/>
                <a:cs typeface="Arial" panose="020B0604020202020204" pitchFamily="34" charset="0"/>
              </a:rPr>
              <a:t> of smallholder farmers in </a:t>
            </a:r>
            <a:r>
              <a:rPr lang="en-US" sz="2500" b="1" dirty="0">
                <a:ln w="0"/>
                <a:solidFill>
                  <a:schemeClr val="tx1"/>
                </a:solidFill>
                <a:latin typeface="Arial" panose="020B0604020202020204" pitchFamily="34" charset="0"/>
                <a:cs typeface="Arial" panose="020B0604020202020204" pitchFamily="34" charset="0"/>
              </a:rPr>
              <a:t>contract &amp; corporate farming </a:t>
            </a:r>
            <a:r>
              <a:rPr lang="en-US" sz="2500" b="1" dirty="0">
                <a:ln w="0"/>
                <a:solidFill>
                  <a:srgbClr val="FF0000"/>
                </a:solidFill>
                <a:latin typeface="Arial" panose="020B0604020202020204" pitchFamily="34" charset="0"/>
                <a:cs typeface="Arial" panose="020B0604020202020204" pitchFamily="34" charset="0"/>
              </a:rPr>
              <a:t>increases the reliability of their demand/purchasing power of modern &amp; improved inputs</a:t>
            </a:r>
            <a:r>
              <a:rPr lang="en-US" sz="2500" dirty="0">
                <a:ln w="0"/>
                <a:solidFill>
                  <a:schemeClr val="tx1"/>
                </a:solidFill>
                <a:latin typeface="Arial" panose="020B0604020202020204" pitchFamily="34" charset="0"/>
                <a:cs typeface="Arial" panose="020B0604020202020204" pitchFamily="34" charset="0"/>
              </a:rPr>
              <a:t>, helping them to access markets, improve productivity, and raise income</a:t>
            </a:r>
          </a:p>
          <a:p>
            <a:pPr marL="342900" indent="-342900" algn="just">
              <a:buFont typeface="Wingdings" panose="05000000000000000000" pitchFamily="2" charset="2"/>
              <a:buChar char="Ø"/>
              <a:defRPr/>
            </a:pPr>
            <a:endParaRPr lang="en-US" sz="2500" dirty="0">
              <a:ln w="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US" sz="2500" dirty="0">
                <a:ln w="0"/>
                <a:solidFill>
                  <a:schemeClr val="tx1"/>
                </a:solidFill>
                <a:latin typeface="Arial" panose="020B0604020202020204" pitchFamily="34" charset="0"/>
                <a:cs typeface="Arial" panose="020B0604020202020204" pitchFamily="34" charset="0"/>
              </a:rPr>
              <a:t>Combination of good </a:t>
            </a:r>
            <a:r>
              <a:rPr lang="en-US" sz="2500" b="1" dirty="0">
                <a:ln w="0"/>
                <a:solidFill>
                  <a:srgbClr val="FF0000"/>
                </a:solidFill>
                <a:latin typeface="Arial" panose="020B0604020202020204" pitchFamily="34" charset="0"/>
                <a:cs typeface="Arial" panose="020B0604020202020204" pitchFamily="34" charset="0"/>
              </a:rPr>
              <a:t>research with modern and broad-based </a:t>
            </a:r>
            <a:r>
              <a:rPr lang="en-US" sz="2500" dirty="0">
                <a:ln w="0"/>
                <a:solidFill>
                  <a:schemeClr val="tx1"/>
                </a:solidFill>
                <a:latin typeface="Arial" panose="020B0604020202020204" pitchFamily="34" charset="0"/>
                <a:cs typeface="Arial" panose="020B0604020202020204" pitchFamily="34" charset="0"/>
              </a:rPr>
              <a:t>(from a wide-range of stakeholders: public, private, etc.) </a:t>
            </a:r>
            <a:r>
              <a:rPr lang="en-US" sz="2500" b="1" dirty="0">
                <a:ln w="0"/>
                <a:solidFill>
                  <a:srgbClr val="FF0000"/>
                </a:solidFill>
                <a:latin typeface="Arial" panose="020B0604020202020204" pitchFamily="34" charset="0"/>
                <a:cs typeface="Arial" panose="020B0604020202020204" pitchFamily="34" charset="0"/>
              </a:rPr>
              <a:t>agricultural extension </a:t>
            </a:r>
            <a:r>
              <a:rPr lang="en-US" sz="2500" dirty="0">
                <a:ln w="0"/>
                <a:solidFill>
                  <a:schemeClr val="tx1"/>
                </a:solidFill>
                <a:latin typeface="Arial" panose="020B0604020202020204" pitchFamily="34" charset="0"/>
                <a:cs typeface="Arial" panose="020B0604020202020204" pitchFamily="34" charset="0"/>
              </a:rPr>
              <a:t>is the way to ensure sustainable agricultural productivity growth</a:t>
            </a:r>
          </a:p>
          <a:p>
            <a:pPr marL="342900" indent="-342900" algn="just">
              <a:buFont typeface="Wingdings" panose="05000000000000000000" pitchFamily="2" charset="2"/>
              <a:buChar char="Ø"/>
              <a:defRPr/>
            </a:pPr>
            <a:endParaRPr lang="en-US" sz="2500" dirty="0">
              <a:ln w="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86AAA19-51AD-4F7E-8103-239A93DBE582}"/>
              </a:ext>
            </a:extLst>
          </p:cNvPr>
          <p:cNvSpPr/>
          <p:nvPr/>
        </p:nvSpPr>
        <p:spPr>
          <a:xfrm>
            <a:off x="9061826" y="640810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384851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340" y="6309143"/>
            <a:ext cx="845689" cy="406861"/>
          </a:xfrm>
          <a:prstGeom prst="rect">
            <a:avLst/>
          </a:prstGeom>
          <a:solidFill>
            <a:srgbClr val="0C6A4B"/>
          </a:solidFill>
          <a:ln>
            <a:noFill/>
          </a:ln>
          <a:effectLst/>
        </p:spPr>
      </p:pic>
      <p:sp>
        <p:nvSpPr>
          <p:cNvPr id="15" name="Title 1">
            <a:extLst>
              <a:ext uri="{FF2B5EF4-FFF2-40B4-BE49-F238E27FC236}">
                <a16:creationId xmlns:a16="http://schemas.microsoft.com/office/drawing/2014/main" id="{85D2BF7C-FA24-466D-8D91-CE5BF85B4EAC}"/>
              </a:ext>
            </a:extLst>
          </p:cNvPr>
          <p:cNvSpPr txBox="1">
            <a:spLocks/>
          </p:cNvSpPr>
          <p:nvPr/>
        </p:nvSpPr>
        <p:spPr>
          <a:xfrm>
            <a:off x="3079887" y="57577"/>
            <a:ext cx="6032226" cy="593728"/>
          </a:xfrm>
          <a:prstGeom prst="rect">
            <a:avLst/>
          </a:prstGeom>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b="1" dirty="0">
                <a:ln w="0"/>
                <a:solidFill>
                  <a:srgbClr val="067C33"/>
                </a:solidFill>
                <a:latin typeface="Arial" panose="020B0604020202020204" pitchFamily="34" charset="0"/>
                <a:cs typeface="Arial" panose="020B0604020202020204" pitchFamily="34" charset="0"/>
              </a:rPr>
              <a:t>Presentation Outline</a:t>
            </a:r>
          </a:p>
        </p:txBody>
      </p:sp>
      <p:graphicFrame>
        <p:nvGraphicFramePr>
          <p:cNvPr id="2" name="Diagram 1">
            <a:extLst>
              <a:ext uri="{FF2B5EF4-FFF2-40B4-BE49-F238E27FC236}">
                <a16:creationId xmlns:a16="http://schemas.microsoft.com/office/drawing/2014/main" id="{882D3BF3-D8AF-4904-86A8-CA490711853C}"/>
              </a:ext>
            </a:extLst>
          </p:cNvPr>
          <p:cNvGraphicFramePr/>
          <p:nvPr>
            <p:extLst>
              <p:ext uri="{D42A27DB-BD31-4B8C-83A1-F6EECF244321}">
                <p14:modId xmlns:p14="http://schemas.microsoft.com/office/powerpoint/2010/main" val="1265116664"/>
              </p:ext>
            </p:extLst>
          </p:nvPr>
        </p:nvGraphicFramePr>
        <p:xfrm>
          <a:off x="94593" y="737801"/>
          <a:ext cx="12023835" cy="5284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E86AAA19-51AD-4F7E-8103-239A93DBE582}"/>
              </a:ext>
            </a:extLst>
          </p:cNvPr>
          <p:cNvSpPr/>
          <p:nvPr/>
        </p:nvSpPr>
        <p:spPr>
          <a:xfrm>
            <a:off x="9061826" y="640810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98526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121778" y="767253"/>
            <a:ext cx="7505394" cy="5402319"/>
          </a:xfrm>
        </p:spPr>
        <p:txBody>
          <a:bodyPr>
            <a:noAutofit/>
          </a:bodyPr>
          <a:lstStyle/>
          <a:p>
            <a:pPr algn="just">
              <a:defRPr/>
            </a:pPr>
            <a:r>
              <a:rPr lang="en-US" sz="2400" dirty="0">
                <a:latin typeface="Arial" panose="020B0604020202020204" pitchFamily="34" charset="0"/>
                <a:cs typeface="Arial" panose="020B0604020202020204" pitchFamily="34" charset="0"/>
              </a:rPr>
              <a:t>Implies </a:t>
            </a:r>
            <a:r>
              <a:rPr lang="en-US" sz="2400" b="1" dirty="0">
                <a:latin typeface="Arial" panose="020B0604020202020204" pitchFamily="34" charset="0"/>
                <a:cs typeface="Arial" panose="020B0604020202020204" pitchFamily="34" charset="0"/>
              </a:rPr>
              <a:t>more efficient </a:t>
            </a:r>
            <a:r>
              <a:rPr lang="en-US" sz="2400" dirty="0">
                <a:latin typeface="Arial" panose="020B0604020202020204" pitchFamily="34" charset="0"/>
                <a:cs typeface="Arial" panose="020B0604020202020204" pitchFamily="34" charset="0"/>
              </a:rPr>
              <a:t>(in terms of resource use), </a:t>
            </a:r>
            <a:r>
              <a:rPr lang="en-US" sz="2400" b="1" dirty="0">
                <a:latin typeface="Arial" panose="020B0604020202020204" pitchFamily="34" charset="0"/>
                <a:cs typeface="Arial" panose="020B0604020202020204" pitchFamily="34" charset="0"/>
              </a:rPr>
              <a:t>inclusive</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resilient</a:t>
            </a:r>
            <a:r>
              <a:rPr lang="en-US" sz="2400" dirty="0">
                <a:latin typeface="Arial" panose="020B0604020202020204" pitchFamily="34" charset="0"/>
                <a:cs typeface="Arial" panose="020B0604020202020204" pitchFamily="34" charset="0"/>
              </a:rPr>
              <a:t> &amp; </a:t>
            </a:r>
            <a:r>
              <a:rPr lang="en-US" sz="2400" b="1" dirty="0">
                <a:latin typeface="Arial" panose="020B0604020202020204" pitchFamily="34" charset="0"/>
                <a:cs typeface="Arial" panose="020B0604020202020204" pitchFamily="34" charset="0"/>
              </a:rPr>
              <a:t>sustainable</a:t>
            </a:r>
            <a:r>
              <a:rPr lang="en-US" sz="2400" dirty="0">
                <a:latin typeface="Arial" panose="020B0604020202020204" pitchFamily="34" charset="0"/>
                <a:cs typeface="Arial" panose="020B0604020202020204" pitchFamily="34" charset="0"/>
              </a:rPr>
              <a:t> agricultural systems that </a:t>
            </a:r>
            <a:r>
              <a:rPr lang="en-US" sz="2400" b="1" dirty="0">
                <a:solidFill>
                  <a:srgbClr val="FF0000"/>
                </a:solidFill>
                <a:latin typeface="Arial" panose="020B0604020202020204" pitchFamily="34" charset="0"/>
                <a:cs typeface="Arial" panose="020B0604020202020204" pitchFamily="34" charset="0"/>
              </a:rPr>
              <a:t>safeguard the environment</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lead to </a:t>
            </a:r>
            <a:r>
              <a:rPr lang="en-US" sz="2400" b="1" dirty="0">
                <a:solidFill>
                  <a:srgbClr val="FF0000"/>
                </a:solidFill>
                <a:latin typeface="Arial" panose="020B0604020202020204" pitchFamily="34" charset="0"/>
                <a:cs typeface="Arial" panose="020B0604020202020204" pitchFamily="34" charset="0"/>
              </a:rPr>
              <a:t>healthier</a:t>
            </a:r>
            <a:r>
              <a:rPr lang="en-US" sz="2400" b="1" dirty="0">
                <a:latin typeface="Arial" panose="020B0604020202020204" pitchFamily="34" charset="0"/>
                <a:cs typeface="Arial" panose="020B0604020202020204" pitchFamily="34" charset="0"/>
              </a:rPr>
              <a:t> soils</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animals</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people</a:t>
            </a:r>
          </a:p>
          <a:p>
            <a:pPr marL="0" indent="0" algn="just">
              <a:buNone/>
              <a:defRPr/>
            </a:pPr>
            <a:endParaRPr lang="en-US" sz="2400" dirty="0">
              <a:latin typeface="Arial" panose="020B0604020202020204" pitchFamily="34" charset="0"/>
              <a:cs typeface="Arial" panose="020B0604020202020204" pitchFamily="34" charset="0"/>
            </a:endParaRPr>
          </a:p>
          <a:p>
            <a:pPr algn="just">
              <a:defRPr/>
            </a:pPr>
            <a:r>
              <a:rPr lang="en-US" sz="2400" b="1" dirty="0">
                <a:latin typeface="Arial" panose="020B0604020202020204" pitchFamily="34" charset="0"/>
                <a:cs typeface="Arial" panose="020B0604020202020204" pitchFamily="34" charset="0"/>
              </a:rPr>
              <a:t>Must positively impact </a:t>
            </a:r>
            <a:r>
              <a:rPr lang="en-US" sz="2400" b="1" dirty="0">
                <a:solidFill>
                  <a:srgbClr val="FF0000"/>
                </a:solidFill>
                <a:latin typeface="Arial" panose="020B0604020202020204" pitchFamily="34" charset="0"/>
                <a:cs typeface="Arial" panose="020B0604020202020204" pitchFamily="34" charset="0"/>
              </a:rPr>
              <a:t>agric. productivity </a:t>
            </a:r>
            <a:r>
              <a:rPr lang="en-US" sz="2400" dirty="0">
                <a:latin typeface="Arial" panose="020B0604020202020204" pitchFamily="34" charset="0"/>
                <a:cs typeface="Arial" panose="020B0604020202020204" pitchFamily="34" charset="0"/>
              </a:rPr>
              <a:t>(closing yield gaps), that also </a:t>
            </a:r>
            <a:r>
              <a:rPr lang="en-US" sz="2400" b="1" dirty="0">
                <a:solidFill>
                  <a:srgbClr val="FF0000"/>
                </a:solidFill>
                <a:latin typeface="Arial" panose="020B0604020202020204" pitchFamily="34" charset="0"/>
                <a:cs typeface="Arial" panose="020B0604020202020204" pitchFamily="34" charset="0"/>
              </a:rPr>
              <a:t>translate into increases in profitability</a:t>
            </a:r>
            <a:r>
              <a:rPr lang="en-US" sz="2400" dirty="0">
                <a:latin typeface="Arial" panose="020B0604020202020204" pitchFamily="34" charset="0"/>
                <a:cs typeface="Arial" panose="020B0604020202020204" pitchFamily="34" charset="0"/>
              </a:rPr>
              <a:t> and </a:t>
            </a:r>
            <a:r>
              <a:rPr lang="en-US" sz="2400" b="1" dirty="0">
                <a:solidFill>
                  <a:srgbClr val="FF0000"/>
                </a:solidFill>
                <a:latin typeface="Arial" panose="020B0604020202020204" pitchFamily="34" charset="0"/>
                <a:cs typeface="Arial" panose="020B0604020202020204" pitchFamily="34" charset="0"/>
              </a:rPr>
              <a:t>farm income </a:t>
            </a:r>
            <a:r>
              <a:rPr lang="en-US" sz="2400" dirty="0">
                <a:latin typeface="Arial" panose="020B0604020202020204" pitchFamily="34" charset="0"/>
                <a:cs typeface="Arial" panose="020B0604020202020204" pitchFamily="34" charset="0"/>
              </a:rPr>
              <a:t>(when the surplus is marketed), </a:t>
            </a:r>
            <a:r>
              <a:rPr lang="en-US" sz="2400" b="1" dirty="0">
                <a:solidFill>
                  <a:schemeClr val="accent1"/>
                </a:solidFill>
                <a:latin typeface="Arial" panose="020B0604020202020204" pitchFamily="34" charset="0"/>
                <a:cs typeface="Arial" panose="020B0604020202020204" pitchFamily="34" charset="0"/>
              </a:rPr>
              <a:t>avoiding exposing farmers to increased financial risk</a:t>
            </a:r>
          </a:p>
          <a:p>
            <a:pPr marL="0" indent="0" algn="just">
              <a:buNone/>
              <a:defRPr/>
            </a:pPr>
            <a:endParaRPr lang="en-US" sz="2400" dirty="0">
              <a:latin typeface="Arial" panose="020B0604020202020204" pitchFamily="34" charset="0"/>
              <a:cs typeface="Arial" panose="020B0604020202020204" pitchFamily="34" charset="0"/>
            </a:endParaRPr>
          </a:p>
          <a:p>
            <a:pPr algn="just">
              <a:defRPr/>
            </a:pPr>
            <a:r>
              <a:rPr lang="en-US" sz="2400" b="1" dirty="0">
                <a:latin typeface="Arial" panose="020B0604020202020204" pitchFamily="34" charset="0"/>
                <a:cs typeface="Arial" panose="020B0604020202020204" pitchFamily="34" charset="0"/>
              </a:rPr>
              <a:t>Must guaranty increases </a:t>
            </a:r>
            <a:r>
              <a:rPr lang="en-US" sz="2400" dirty="0">
                <a:latin typeface="Arial" panose="020B0604020202020204" pitchFamily="34" charset="0"/>
                <a:cs typeface="Arial" panose="020B0604020202020204" pitchFamily="34" charset="0"/>
              </a:rPr>
              <a:t>in crop/livestock </a:t>
            </a:r>
            <a:r>
              <a:rPr lang="en-US" sz="2400" b="1" dirty="0">
                <a:solidFill>
                  <a:srgbClr val="FF0000"/>
                </a:solidFill>
                <a:latin typeface="Arial" panose="020B0604020202020204" pitchFamily="34" charset="0"/>
                <a:cs typeface="Arial" panose="020B0604020202020204" pitchFamily="34" charset="0"/>
              </a:rPr>
              <a:t>diversity</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food &amp; nutrition security</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poverty reduce</a:t>
            </a:r>
            <a:r>
              <a:rPr lang="en-US" sz="2400" dirty="0">
                <a:latin typeface="Arial" panose="020B0604020202020204" pitchFamily="34" charset="0"/>
                <a:cs typeface="Arial" panose="020B0604020202020204" pitchFamily="34" charset="0"/>
              </a:rPr>
              <a:t>, &amp; </a:t>
            </a:r>
            <a:r>
              <a:rPr lang="en-US" sz="2400" b="1" dirty="0">
                <a:solidFill>
                  <a:srgbClr val="FF0000"/>
                </a:solidFill>
                <a:latin typeface="Arial" panose="020B0604020202020204" pitchFamily="34" charset="0"/>
                <a:cs typeface="Arial" panose="020B0604020202020204" pitchFamily="34" charset="0"/>
              </a:rPr>
              <a:t>positively affecting human health</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(Bernstein et al., 2019; </a:t>
            </a:r>
            <a:r>
              <a:rPr lang="en-US" sz="2400" dirty="0" err="1">
                <a:latin typeface="Arial" panose="020B0604020202020204" pitchFamily="34" charset="0"/>
                <a:cs typeface="Arial" panose="020B0604020202020204" pitchFamily="34" charset="0"/>
              </a:rPr>
              <a:t>Gollin</a:t>
            </a:r>
            <a:r>
              <a:rPr lang="en-US" sz="2400" dirty="0">
                <a:latin typeface="Arial" panose="020B0604020202020204" pitchFamily="34" charset="0"/>
                <a:cs typeface="Arial" panose="020B0604020202020204" pitchFamily="34" charset="0"/>
              </a:rPr>
              <a:t> et al., 2018</a:t>
            </a:r>
            <a:r>
              <a:rPr lang="en-US" dirty="0">
                <a:latin typeface="Arial" panose="020B0604020202020204" pitchFamily="34" charset="0"/>
                <a:cs typeface="Arial" panose="020B0604020202020204" pitchFamily="34" charset="0"/>
              </a:rPr>
              <a:t>)</a:t>
            </a:r>
          </a:p>
          <a:p>
            <a:pPr algn="just">
              <a:defRPr/>
            </a:pPr>
            <a:endParaRPr lang="en-US" b="1" dirty="0">
              <a:solidFill>
                <a:schemeClr val="accent1"/>
              </a:solidFill>
              <a:latin typeface="Arial" panose="020B0604020202020204" pitchFamily="34" charset="0"/>
              <a:cs typeface="Arial" panose="020B0604020202020204" pitchFamily="34" charset="0"/>
            </a:endParaRPr>
          </a:p>
          <a:p>
            <a:pPr algn="just">
              <a:defRPr/>
            </a:pPr>
            <a:endParaRPr lang="en-US" b="1" dirty="0">
              <a:solidFill>
                <a:schemeClr val="accent1"/>
              </a:solidFill>
              <a:latin typeface="Arial" panose="020B0604020202020204" pitchFamily="34" charset="0"/>
              <a:cs typeface="Arial" panose="020B0604020202020204" pitchFamily="34" charset="0"/>
            </a:endParaRPr>
          </a:p>
          <a:p>
            <a:pPr marL="0" indent="0" algn="just">
              <a:buNone/>
              <a:defRPr/>
            </a:pPr>
            <a:endParaRPr lang="en-US" dirty="0">
              <a:latin typeface="Arial" panose="020B0604020202020204" pitchFamily="34" charset="0"/>
              <a:cs typeface="Arial" panose="020B0604020202020204" pitchFamily="34" charset="0"/>
            </a:endParaRPr>
          </a:p>
          <a:p>
            <a:pPr marL="0" indent="0" algn="just">
              <a:buNone/>
              <a:defRPr/>
            </a:pPr>
            <a:endParaRPr lang="en-US" dirty="0">
              <a:latin typeface="Arial" panose="020B0604020202020204" pitchFamily="34" charset="0"/>
              <a:cs typeface="Arial" panose="020B0604020202020204" pitchFamily="34" charset="0"/>
            </a:endParaRPr>
          </a:p>
          <a:p>
            <a:pPr algn="just">
              <a:defRPr/>
            </a:pPr>
            <a:endParaRPr lang="en-US"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121778" y="-1"/>
            <a:ext cx="11986139" cy="735725"/>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ln w="0"/>
                <a:solidFill>
                  <a:schemeClr val="bg1"/>
                </a:solidFill>
                <a:latin typeface="Arial" panose="020B0604020202020204" pitchFamily="34" charset="0"/>
                <a:cs typeface="Arial" panose="020B0604020202020204" pitchFamily="34" charset="0"/>
              </a:rPr>
              <a:t>Agricultural transformation_1/2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pic>
        <p:nvPicPr>
          <p:cNvPr id="8" name="Picture 7">
            <a:extLst>
              <a:ext uri="{FF2B5EF4-FFF2-40B4-BE49-F238E27FC236}">
                <a16:creationId xmlns:a16="http://schemas.microsoft.com/office/drawing/2014/main" id="{B82E6105-347C-493B-8292-0E1004F10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45506" y="745737"/>
            <a:ext cx="4362411" cy="6100272"/>
          </a:xfrm>
          <a:prstGeom prst="rect">
            <a:avLst/>
          </a:prstGeom>
        </p:spPr>
      </p:pic>
    </p:spTree>
    <p:extLst>
      <p:ext uri="{BB962C8B-B14F-4D97-AF65-F5344CB8AC3E}">
        <p14:creationId xmlns:p14="http://schemas.microsoft.com/office/powerpoint/2010/main" val="176669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5084640" y="953548"/>
            <a:ext cx="6967511" cy="5686099"/>
          </a:xfrm>
        </p:spPr>
        <p:txBody>
          <a:bodyPr>
            <a:noAutofit/>
          </a:bodyPr>
          <a:lstStyle/>
          <a:p>
            <a:pPr>
              <a:defRPr/>
            </a:pPr>
            <a:r>
              <a:rPr lang="en-US" sz="2400" b="1" dirty="0">
                <a:latin typeface="Arial" panose="020B0604020202020204" pitchFamily="34" charset="0"/>
                <a:cs typeface="Arial" panose="020B0604020202020204" pitchFamily="34" charset="0"/>
              </a:rPr>
              <a:t>Must move peasant &amp; subsistence farmers </a:t>
            </a:r>
            <a:r>
              <a:rPr lang="en-US" sz="2400" dirty="0">
                <a:latin typeface="Arial" panose="020B0604020202020204" pitchFamily="34" charset="0"/>
                <a:cs typeface="Arial" panose="020B0604020202020204" pitchFamily="34" charset="0"/>
              </a:rPr>
              <a:t>to </a:t>
            </a:r>
            <a:r>
              <a:rPr lang="en-US" sz="2400" b="1" dirty="0">
                <a:solidFill>
                  <a:srgbClr val="FF0000"/>
                </a:solidFill>
                <a:latin typeface="Arial" panose="020B0604020202020204" pitchFamily="34" charset="0"/>
                <a:cs typeface="Arial" panose="020B0604020202020204" pitchFamily="34" charset="0"/>
              </a:rPr>
              <a:t>successful SMEs</a:t>
            </a:r>
            <a:r>
              <a:rPr lang="en-US" sz="2400" dirty="0">
                <a:latin typeface="Arial" panose="020B0604020202020204" pitchFamily="34" charset="0"/>
                <a:cs typeface="Arial" panose="020B0604020202020204" pitchFamily="34" charset="0"/>
              </a:rPr>
              <a:t>; </a:t>
            </a:r>
            <a:r>
              <a:rPr lang="en-US" sz="2400" b="1" dirty="0">
                <a:solidFill>
                  <a:schemeClr val="accent1"/>
                </a:solidFill>
                <a:latin typeface="Arial" panose="020B0604020202020204" pitchFamily="34" charset="0"/>
                <a:cs typeface="Arial" panose="020B0604020202020204" pitchFamily="34" charset="0"/>
              </a:rPr>
              <a:t>raise living standards</a:t>
            </a:r>
          </a:p>
          <a:p>
            <a:pPr>
              <a:defRPr/>
            </a:pPr>
            <a:endParaRPr lang="en-US" sz="2400" b="1" dirty="0">
              <a:latin typeface="Arial" panose="020B0604020202020204" pitchFamily="34" charset="0"/>
              <a:cs typeface="Arial" panose="020B0604020202020204" pitchFamily="34" charset="0"/>
            </a:endParaRPr>
          </a:p>
          <a:p>
            <a:pPr>
              <a:defRPr/>
            </a:pPr>
            <a:r>
              <a:rPr lang="en-US" sz="2400" b="1" dirty="0">
                <a:latin typeface="Arial" panose="020B0604020202020204" pitchFamily="34" charset="0"/>
                <a:cs typeface="Arial" panose="020B0604020202020204" pitchFamily="34" charset="0"/>
              </a:rPr>
              <a:t>Innovations get translated </a:t>
            </a:r>
            <a:r>
              <a:rPr lang="en-US" sz="2400" dirty="0">
                <a:latin typeface="Arial" panose="020B0604020202020204" pitchFamily="34" charset="0"/>
                <a:cs typeface="Arial" panose="020B0604020202020204" pitchFamily="34" charset="0"/>
              </a:rPr>
              <a:t>into </a:t>
            </a:r>
            <a:r>
              <a:rPr lang="en-US" sz="2400" b="1" dirty="0">
                <a:latin typeface="Arial" panose="020B0604020202020204" pitchFamily="34" charset="0"/>
                <a:cs typeface="Arial" panose="020B0604020202020204" pitchFamily="34" charset="0"/>
              </a:rPr>
              <a:t>actual benefits </a:t>
            </a:r>
            <a:r>
              <a:rPr lang="en-US" sz="2400" dirty="0">
                <a:latin typeface="Arial" panose="020B0604020202020204" pitchFamily="34" charset="0"/>
                <a:cs typeface="Arial" panose="020B0604020202020204" pitchFamily="34" charset="0"/>
              </a:rPr>
              <a:t>on the ground </a:t>
            </a:r>
            <a:r>
              <a:rPr lang="en-US" sz="2400" b="1" dirty="0">
                <a:solidFill>
                  <a:srgbClr val="FF0000"/>
                </a:solidFill>
                <a:latin typeface="Arial" panose="020B0604020202020204" pitchFamily="34" charset="0"/>
                <a:cs typeface="Arial" panose="020B0604020202020204" pitchFamily="34" charset="0"/>
              </a:rPr>
              <a:t>through reliable extension services</a:t>
            </a:r>
          </a:p>
          <a:p>
            <a:pPr marL="0" indent="0">
              <a:buNone/>
              <a:defRPr/>
            </a:pPr>
            <a:endParaRPr lang="en-US" sz="2400" dirty="0">
              <a:latin typeface="Arial" panose="020B0604020202020204" pitchFamily="34" charset="0"/>
              <a:cs typeface="Arial" panose="020B0604020202020204" pitchFamily="34" charset="0"/>
            </a:endParaRPr>
          </a:p>
          <a:p>
            <a:pPr>
              <a:defRPr/>
            </a:pPr>
            <a:r>
              <a:rPr lang="en-US" sz="2400" b="1" dirty="0">
                <a:latin typeface="Arial" panose="020B0604020202020204" pitchFamily="34" charset="0"/>
                <a:cs typeface="Arial" panose="020B0604020202020204" pitchFamily="34" charset="0"/>
              </a:rPr>
              <a:t>May involve hybridization </a:t>
            </a:r>
            <a:r>
              <a:rPr lang="en-US" sz="2400" dirty="0">
                <a:latin typeface="Arial" panose="020B0604020202020204" pitchFamily="34" charset="0"/>
                <a:cs typeface="Arial" panose="020B0604020202020204" pitchFamily="34" charset="0"/>
              </a:rPr>
              <a:t>of crops (e.g., rice, sorghum, millet, etc.) (supporting hybrid culture) to </a:t>
            </a:r>
            <a:r>
              <a:rPr lang="en-US" sz="2400" b="1" dirty="0">
                <a:solidFill>
                  <a:srgbClr val="C00000"/>
                </a:solidFill>
                <a:latin typeface="Arial" panose="020B0604020202020204" pitchFamily="34" charset="0"/>
                <a:cs typeface="Arial" panose="020B0604020202020204" pitchFamily="34" charset="0"/>
              </a:rPr>
              <a:t>improve productivity </a:t>
            </a:r>
            <a:r>
              <a:rPr lang="en-US" sz="2400" dirty="0">
                <a:latin typeface="Arial" panose="020B0604020202020204" pitchFamily="34" charset="0"/>
                <a:cs typeface="Arial" panose="020B0604020202020204" pitchFamily="34" charset="0"/>
              </a:rPr>
              <a:t>&amp; </a:t>
            </a:r>
            <a:r>
              <a:rPr lang="en-US" sz="2400" b="1" dirty="0">
                <a:solidFill>
                  <a:srgbClr val="C00000"/>
                </a:solidFill>
                <a:latin typeface="Arial" panose="020B0604020202020204" pitchFamily="34" charset="0"/>
                <a:cs typeface="Arial" panose="020B0604020202020204" pitchFamily="34" charset="0"/>
              </a:rPr>
              <a:t>enhance private sector participation</a:t>
            </a:r>
            <a:r>
              <a:rPr lang="en-US" sz="2400" dirty="0">
                <a:latin typeface="Arial" panose="020B0604020202020204" pitchFamily="34" charset="0"/>
                <a:cs typeface="Arial" panose="020B0604020202020204" pitchFamily="34" charset="0"/>
              </a:rPr>
              <a:t> in input supply</a:t>
            </a:r>
          </a:p>
          <a:p>
            <a:pPr marL="0" indent="0">
              <a:buNone/>
              <a:defRPr/>
            </a:pPr>
            <a:endParaRPr lang="en-US" sz="2400" dirty="0">
              <a:latin typeface="Arial" panose="020B0604020202020204" pitchFamily="34" charset="0"/>
              <a:cs typeface="Arial" panose="020B0604020202020204" pitchFamily="34" charset="0"/>
            </a:endParaRPr>
          </a:p>
          <a:p>
            <a:pPr>
              <a:defRPr/>
            </a:pPr>
            <a:r>
              <a:rPr lang="en-US" sz="2400" b="1" dirty="0">
                <a:latin typeface="Arial" panose="020B0604020202020204" pitchFamily="34" charset="0"/>
                <a:cs typeface="Arial" panose="020B0604020202020204" pitchFamily="34" charset="0"/>
              </a:rPr>
              <a:t>Impactful technologies </a:t>
            </a:r>
            <a:r>
              <a:rPr lang="en-US" sz="2400" dirty="0">
                <a:latin typeface="Arial" panose="020B0604020202020204" pitchFamily="34" charset="0"/>
                <a:cs typeface="Arial" panose="020B0604020202020204" pitchFamily="34" charset="0"/>
              </a:rPr>
              <a:t>help in achieving agric. transformation (</a:t>
            </a:r>
            <a:r>
              <a:rPr lang="en-US" sz="2400" dirty="0">
                <a:solidFill>
                  <a:srgbClr val="FF0000"/>
                </a:solidFill>
                <a:latin typeface="Arial" panose="020B0604020202020204" pitchFamily="34" charset="0"/>
                <a:cs typeface="Arial" panose="020B0604020202020204" pitchFamily="34" charset="0"/>
              </a:rPr>
              <a:t>see later</a:t>
            </a:r>
            <a:r>
              <a:rPr lang="en-US" sz="2400" dirty="0">
                <a:latin typeface="Arial" panose="020B0604020202020204" pitchFamily="34" charset="0"/>
                <a:cs typeface="Arial" panose="020B0604020202020204" pitchFamily="34" charset="0"/>
              </a:rPr>
              <a:t>)</a:t>
            </a:r>
          </a:p>
          <a:p>
            <a:pPr>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1"/>
            <a:ext cx="12229696" cy="735725"/>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ln w="0"/>
                <a:solidFill>
                  <a:schemeClr val="bg1"/>
                </a:solidFill>
                <a:latin typeface="Arial" panose="020B0604020202020204" pitchFamily="34" charset="0"/>
                <a:cs typeface="Arial" panose="020B0604020202020204" pitchFamily="34" charset="0"/>
              </a:rPr>
              <a:t>Agricultural transformation_2/2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pic>
        <p:nvPicPr>
          <p:cNvPr id="7" name="Picture 6">
            <a:extLst>
              <a:ext uri="{FF2B5EF4-FFF2-40B4-BE49-F238E27FC236}">
                <a16:creationId xmlns:a16="http://schemas.microsoft.com/office/drawing/2014/main" id="{3244A2A8-42EB-410F-91C7-39856BC78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0982"/>
            <a:ext cx="4827355" cy="2739211"/>
          </a:xfrm>
          <a:prstGeom prst="rect">
            <a:avLst/>
          </a:prstGeom>
        </p:spPr>
      </p:pic>
      <p:pic>
        <p:nvPicPr>
          <p:cNvPr id="8" name="Picture 7">
            <a:extLst>
              <a:ext uri="{FF2B5EF4-FFF2-40B4-BE49-F238E27FC236}">
                <a16:creationId xmlns:a16="http://schemas.microsoft.com/office/drawing/2014/main" id="{F90CF795-D6DB-4A98-9836-65BDA4494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96598"/>
            <a:ext cx="4827355" cy="3070927"/>
          </a:xfrm>
          <a:prstGeom prst="rect">
            <a:avLst/>
          </a:prstGeom>
        </p:spPr>
      </p:pic>
    </p:spTree>
    <p:extLst>
      <p:ext uri="{BB962C8B-B14F-4D97-AF65-F5344CB8AC3E}">
        <p14:creationId xmlns:p14="http://schemas.microsoft.com/office/powerpoint/2010/main" val="373868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121778" y="630627"/>
            <a:ext cx="11986139" cy="5810230"/>
          </a:xfrm>
        </p:spPr>
        <p:txBody>
          <a:bodyPr>
            <a:noAutofit/>
          </a:bodyPr>
          <a:lstStyle/>
          <a:p>
            <a:pPr algn="just">
              <a:defRPr/>
            </a:pPr>
            <a:r>
              <a:rPr lang="en-US" sz="2300" b="1" dirty="0">
                <a:latin typeface="Arial" panose="020B0604020202020204" pitchFamily="34" charset="0"/>
                <a:cs typeface="Arial" panose="020B0604020202020204" pitchFamily="34" charset="0"/>
              </a:rPr>
              <a:t>This</a:t>
            </a:r>
            <a:r>
              <a:rPr lang="en-US" sz="2300" dirty="0">
                <a:latin typeface="Arial" panose="020B0604020202020204" pitchFamily="34" charset="0"/>
                <a:cs typeface="Arial" panose="020B0604020202020204" pitchFamily="34" charset="0"/>
              </a:rPr>
              <a:t> (</a:t>
            </a:r>
            <a:r>
              <a:rPr lang="en-US" sz="2300" b="1" dirty="0">
                <a:solidFill>
                  <a:srgbClr val="0070C0"/>
                </a:solidFill>
                <a:latin typeface="Arial" panose="020B0604020202020204" pitchFamily="34" charset="0"/>
                <a:cs typeface="Arial" panose="020B0604020202020204" pitchFamily="34" charset="0"/>
              </a:rPr>
              <a:t>not ag. transformation</a:t>
            </a:r>
            <a:r>
              <a:rPr lang="en-US" sz="2300" dirty="0">
                <a:latin typeface="Arial" panose="020B0604020202020204" pitchFamily="34" charset="0"/>
                <a:cs typeface="Arial" panose="020B0604020202020204" pitchFamily="34" charset="0"/>
              </a:rPr>
              <a:t>) is </a:t>
            </a:r>
            <a:r>
              <a:rPr lang="en-US" sz="2300" b="1" dirty="0">
                <a:solidFill>
                  <a:srgbClr val="FF0000"/>
                </a:solidFill>
                <a:latin typeface="Arial" panose="020B0604020202020204" pitchFamily="34" charset="0"/>
                <a:cs typeface="Arial" panose="020B0604020202020204" pitchFamily="34" charset="0"/>
              </a:rPr>
              <a:t>the focus now</a:t>
            </a:r>
            <a:r>
              <a:rPr lang="en-US" sz="2300" dirty="0">
                <a:latin typeface="Arial" panose="020B0604020202020204" pitchFamily="34" charset="0"/>
                <a:cs typeface="Arial" panose="020B0604020202020204" pitchFamily="34" charset="0"/>
              </a:rPr>
              <a:t>, expected to accelerate achievement of SDGs; is the target of the UN Food Systems Summit planned in </a:t>
            </a:r>
            <a:r>
              <a:rPr lang="en-US" sz="2300" b="1" dirty="0">
                <a:latin typeface="Arial" panose="020B0604020202020204" pitchFamily="34" charset="0"/>
                <a:cs typeface="Arial" panose="020B0604020202020204" pitchFamily="34" charset="0"/>
              </a:rPr>
              <a:t>September 2021</a:t>
            </a:r>
          </a:p>
          <a:p>
            <a:pPr marL="0" indent="0" algn="just">
              <a:buNone/>
              <a:defRPr/>
            </a:pPr>
            <a:endParaRPr lang="en-US" sz="2300" dirty="0">
              <a:latin typeface="Arial" panose="020B0604020202020204" pitchFamily="34" charset="0"/>
              <a:cs typeface="Arial" panose="020B0604020202020204" pitchFamily="34" charset="0"/>
            </a:endParaRPr>
          </a:p>
          <a:p>
            <a:pPr algn="just">
              <a:defRPr/>
            </a:pPr>
            <a:r>
              <a:rPr lang="en-US" sz="2300" b="1" dirty="0">
                <a:latin typeface="Arial" panose="020B0604020202020204" pitchFamily="34" charset="0"/>
                <a:cs typeface="Arial" panose="020B0604020202020204" pitchFamily="34" charset="0"/>
              </a:rPr>
              <a:t>Sparked by </a:t>
            </a:r>
            <a:r>
              <a:rPr lang="en-US" sz="2300" dirty="0">
                <a:latin typeface="Arial" panose="020B0604020202020204" pitchFamily="34" charset="0"/>
                <a:cs typeface="Arial" panose="020B0604020202020204" pitchFamily="34" charset="0"/>
              </a:rPr>
              <a:t>prolonged </a:t>
            </a:r>
            <a:r>
              <a:rPr lang="en-US" sz="2300" b="1" dirty="0">
                <a:solidFill>
                  <a:srgbClr val="FF0000"/>
                </a:solidFill>
                <a:latin typeface="Arial" panose="020B0604020202020204" pitchFamily="34" charset="0"/>
                <a:cs typeface="Arial" panose="020B0604020202020204" pitchFamily="34" charset="0"/>
              </a:rPr>
              <a:t>economic growth</a:t>
            </a:r>
            <a:r>
              <a:rPr lang="en-US" sz="2300" dirty="0">
                <a:latin typeface="Arial" panose="020B0604020202020204" pitchFamily="34" charset="0"/>
                <a:cs typeface="Arial" panose="020B0604020202020204" pitchFamily="34" charset="0"/>
              </a:rPr>
              <a:t>, growing </a:t>
            </a:r>
            <a:r>
              <a:rPr lang="en-US" sz="2300" b="1" dirty="0">
                <a:solidFill>
                  <a:srgbClr val="FF0000"/>
                </a:solidFill>
                <a:latin typeface="Arial" panose="020B0604020202020204" pitchFamily="34" charset="0"/>
                <a:cs typeface="Arial" panose="020B0604020202020204" pitchFamily="34" charset="0"/>
              </a:rPr>
              <a:t>population</a:t>
            </a:r>
            <a:r>
              <a:rPr lang="en-US" sz="2300" dirty="0">
                <a:latin typeface="Arial" panose="020B0604020202020204" pitchFamily="34" charset="0"/>
                <a:cs typeface="Arial" panose="020B0604020202020204" pitchFamily="34" charset="0"/>
              </a:rPr>
              <a:t>, </a:t>
            </a:r>
            <a:r>
              <a:rPr lang="en-US" sz="2300" b="1" dirty="0">
                <a:solidFill>
                  <a:srgbClr val="FF0000"/>
                </a:solidFill>
                <a:latin typeface="Arial" panose="020B0604020202020204" pitchFamily="34" charset="0"/>
                <a:cs typeface="Arial" panose="020B0604020202020204" pitchFamily="34" charset="0"/>
              </a:rPr>
              <a:t>urbanization</a:t>
            </a:r>
            <a:r>
              <a:rPr lang="en-US" sz="2300" dirty="0">
                <a:latin typeface="Arial" panose="020B0604020202020204" pitchFamily="34" charset="0"/>
                <a:cs typeface="Arial" panose="020B0604020202020204" pitchFamily="34" charset="0"/>
              </a:rPr>
              <a:t>, </a:t>
            </a:r>
            <a:r>
              <a:rPr lang="en-US" sz="2300" b="1" dirty="0">
                <a:solidFill>
                  <a:srgbClr val="FF0000"/>
                </a:solidFill>
                <a:latin typeface="Arial" panose="020B0604020202020204" pitchFamily="34" charset="0"/>
                <a:cs typeface="Arial" panose="020B0604020202020204" pitchFamily="34" charset="0"/>
              </a:rPr>
              <a:t>shifting dietary habits</a:t>
            </a:r>
            <a:r>
              <a:rPr lang="en-US" sz="2300" dirty="0">
                <a:latin typeface="Arial" panose="020B0604020202020204" pitchFamily="34" charset="0"/>
                <a:cs typeface="Arial" panose="020B0604020202020204" pitchFamily="34" charset="0"/>
              </a:rPr>
              <a:t> (due to increasing </a:t>
            </a:r>
            <a:r>
              <a:rPr lang="en-US" sz="2300" b="1" dirty="0">
                <a:latin typeface="Arial" panose="020B0604020202020204" pitchFamily="34" charset="0"/>
                <a:cs typeface="Arial" panose="020B0604020202020204" pitchFamily="34" charset="0"/>
              </a:rPr>
              <a:t>middle class</a:t>
            </a:r>
            <a:r>
              <a:rPr lang="en-US" sz="2300" dirty="0">
                <a:latin typeface="Arial" panose="020B0604020202020204" pitchFamily="34" charset="0"/>
                <a:cs typeface="Arial" panose="020B0604020202020204" pitchFamily="34" charset="0"/>
              </a:rPr>
              <a:t>), </a:t>
            </a:r>
            <a:r>
              <a:rPr lang="en-US" sz="2300" b="1" dirty="0">
                <a:solidFill>
                  <a:srgbClr val="FF0000"/>
                </a:solidFill>
                <a:latin typeface="Arial" panose="020B0604020202020204" pitchFamily="34" charset="0"/>
                <a:cs typeface="Arial" panose="020B0604020202020204" pitchFamily="34" charset="0"/>
              </a:rPr>
              <a:t>innovation revolution</a:t>
            </a:r>
            <a:r>
              <a:rPr lang="en-US" sz="2300" dirty="0">
                <a:latin typeface="Arial" panose="020B0604020202020204" pitchFamily="34" charset="0"/>
                <a:cs typeface="Arial" panose="020B0604020202020204" pitchFamily="34" charset="0"/>
              </a:rPr>
              <a:t> in agriculture</a:t>
            </a:r>
          </a:p>
          <a:p>
            <a:pPr marL="0" indent="0" algn="just">
              <a:buNone/>
              <a:defRPr/>
            </a:pPr>
            <a:endParaRPr lang="en-US" sz="2300" dirty="0">
              <a:latin typeface="Arial" panose="020B0604020202020204" pitchFamily="34" charset="0"/>
              <a:cs typeface="Arial" panose="020B0604020202020204" pitchFamily="34" charset="0"/>
            </a:endParaRPr>
          </a:p>
          <a:p>
            <a:pPr algn="just">
              <a:defRPr/>
            </a:pPr>
            <a:r>
              <a:rPr lang="en-U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Food systems (FS) </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encompass</a:t>
            </a:r>
            <a:r>
              <a:rPr lang="en-U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a:t>
            </a:r>
            <a:r>
              <a:rPr lang="en-US" sz="2300" b="1" dirty="0">
                <a:effectLst/>
                <a:latin typeface="Arial" panose="020B0604020202020204" pitchFamily="34" charset="0"/>
                <a:ea typeface="Calibri" panose="020F0502020204030204" pitchFamily="34" charset="0"/>
                <a:cs typeface="Arial" panose="020B0604020202020204" pitchFamily="34" charset="0"/>
              </a:rPr>
              <a:t>entire range of actors </a:t>
            </a:r>
            <a:r>
              <a:rPr lang="en-U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&amp; their </a:t>
            </a:r>
            <a:r>
              <a:rPr lang="en-US" sz="2300" b="1" dirty="0">
                <a:latin typeface="Arial" panose="020B0604020202020204" pitchFamily="34" charset="0"/>
                <a:cs typeface="Arial" panose="020B0604020202020204" pitchFamily="34" charset="0"/>
              </a:rPr>
              <a:t>i</a:t>
            </a:r>
            <a:r>
              <a:rPr lang="en-US" sz="2300" b="1" dirty="0">
                <a:effectLst/>
                <a:latin typeface="Arial" panose="020B0604020202020204" pitchFamily="34" charset="0"/>
                <a:ea typeface="Calibri" panose="020F0502020204030204" pitchFamily="34" charset="0"/>
                <a:cs typeface="Arial" panose="020B0604020202020204" pitchFamily="34" charset="0"/>
              </a:rPr>
              <a:t>nterlinked value-adding activities</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involved in </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production</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aggregation</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processing</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value addition</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marketing &amp; commercialization</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distribution</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consumption</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nutrition</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infrastructure</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&amp;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disposal of food products </a:t>
            </a:r>
            <a:r>
              <a:rPr lang="en-U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originate from </a:t>
            </a:r>
            <a:r>
              <a:rPr lang="en-US" sz="2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agriculture, forestry, or fisheries</a:t>
            </a:r>
            <a:r>
              <a:rPr lang="en-U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3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300" dirty="0">
                <a:solidFill>
                  <a:srgbClr val="000000"/>
                </a:solidFill>
                <a:latin typeface="Arial" panose="020B0604020202020204" pitchFamily="34" charset="0"/>
                <a:ea typeface="Calibri" panose="020F0502020204030204" pitchFamily="34" charset="0"/>
                <a:cs typeface="Arial" panose="020B0604020202020204" pitchFamily="34" charset="0"/>
              </a:rPr>
              <a:t>i</a:t>
            </a:r>
            <a:r>
              <a:rPr lang="en-US" sz="2300" dirty="0">
                <a:effectLst/>
                <a:latin typeface="Arial" panose="020B0604020202020204" pitchFamily="34" charset="0"/>
                <a:ea typeface="Calibri" panose="020F0502020204030204" pitchFamily="34" charset="0"/>
                <a:cs typeface="Arial" panose="020B0604020202020204" pitchFamily="34" charset="0"/>
              </a:rPr>
              <a:t>ncludes the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economic</a:t>
            </a:r>
            <a:r>
              <a:rPr lang="en-US" sz="2300" b="1" dirty="0">
                <a:effectLst/>
                <a:latin typeface="Arial" panose="020B0604020202020204" pitchFamily="34" charset="0"/>
                <a:ea typeface="Calibri" panose="020F0502020204030204" pitchFamily="34" charset="0"/>
                <a:cs typeface="Arial" panose="020B0604020202020204" pitchFamily="34" charset="0"/>
              </a:rPr>
              <a:t>,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social</a:t>
            </a:r>
            <a:r>
              <a:rPr lang="en-US" sz="2300" b="1" dirty="0">
                <a:effectLst/>
                <a:latin typeface="Arial" panose="020B0604020202020204" pitchFamily="34" charset="0"/>
                <a:ea typeface="Calibri" panose="020F0502020204030204" pitchFamily="34" charset="0"/>
                <a:cs typeface="Arial" panose="020B0604020202020204" pitchFamily="34" charset="0"/>
              </a:rPr>
              <a:t> </a:t>
            </a:r>
            <a:r>
              <a:rPr lang="en-US" sz="2300" dirty="0">
                <a:effectLst/>
                <a:latin typeface="Arial" panose="020B0604020202020204" pitchFamily="34" charset="0"/>
                <a:ea typeface="Calibri" panose="020F0502020204030204" pitchFamily="34" charset="0"/>
                <a:cs typeface="Arial" panose="020B0604020202020204" pitchFamily="34" charset="0"/>
              </a:rPr>
              <a:t>&amp;</a:t>
            </a:r>
            <a:r>
              <a:rPr lang="en-US" sz="2300" b="1" dirty="0">
                <a:effectLst/>
                <a:latin typeface="Arial" panose="020B0604020202020204" pitchFamily="34" charset="0"/>
                <a:ea typeface="Calibri" panose="020F0502020204030204" pitchFamily="34" charset="0"/>
                <a:cs typeface="Arial" panose="020B0604020202020204" pitchFamily="34" charset="0"/>
              </a:rPr>
              <a:t> </a:t>
            </a:r>
            <a:r>
              <a:rPr lang="en-US"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environments </a:t>
            </a:r>
            <a:r>
              <a:rPr lang="en-US" sz="2300" dirty="0">
                <a:effectLst/>
                <a:latin typeface="Arial" panose="020B0604020202020204" pitchFamily="34" charset="0"/>
                <a:ea typeface="Calibri" panose="020F0502020204030204" pitchFamily="34" charset="0"/>
                <a:cs typeface="Arial" panose="020B0604020202020204" pitchFamily="34" charset="0"/>
              </a:rPr>
              <a:t>they are embedded in.</a:t>
            </a:r>
          </a:p>
          <a:p>
            <a:pPr marL="0" indent="0" algn="just">
              <a:buNone/>
              <a:defRPr/>
            </a:pP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algn="just">
              <a:defRPr/>
            </a:pPr>
            <a:r>
              <a:rPr lang="en-US" sz="2300" dirty="0">
                <a:latin typeface="Arial" panose="020B0604020202020204" pitchFamily="34" charset="0"/>
                <a:cs typeface="Arial" panose="020B0604020202020204" pitchFamily="34" charset="0"/>
              </a:rPr>
              <a:t>Involve </a:t>
            </a:r>
            <a:r>
              <a:rPr lang="en-US" sz="2300" b="1" dirty="0">
                <a:latin typeface="Arial" panose="020B0604020202020204" pitchFamily="34" charset="0"/>
                <a:cs typeface="Arial" panose="020B0604020202020204" pitchFamily="34" charset="0"/>
              </a:rPr>
              <a:t>interactions among different interconnected </a:t>
            </a:r>
            <a:r>
              <a:rPr lang="en-US" sz="2300" b="1" dirty="0">
                <a:solidFill>
                  <a:srgbClr val="FF0000"/>
                </a:solidFill>
                <a:latin typeface="Arial" panose="020B0604020202020204" pitchFamily="34" charset="0"/>
                <a:cs typeface="Arial" panose="020B0604020202020204" pitchFamily="34" charset="0"/>
              </a:rPr>
              <a:t>sub-sectors</a:t>
            </a:r>
            <a:r>
              <a:rPr lang="en-US" sz="2300" b="1" dirty="0">
                <a:solidFill>
                  <a:srgbClr val="C00000"/>
                </a:solidFill>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(seen above), </a:t>
            </a:r>
            <a:r>
              <a:rPr lang="en-US" sz="2300" b="1" dirty="0">
                <a:solidFill>
                  <a:srgbClr val="FF0000"/>
                </a:solidFill>
                <a:latin typeface="Arial" panose="020B0604020202020204" pitchFamily="34" charset="0"/>
                <a:cs typeface="Arial" panose="020B0604020202020204" pitchFamily="34" charset="0"/>
              </a:rPr>
              <a:t>disciplines</a:t>
            </a:r>
            <a:r>
              <a:rPr lang="en-US" sz="2300" dirty="0">
                <a:latin typeface="Arial" panose="020B0604020202020204" pitchFamily="34" charset="0"/>
                <a:cs typeface="Arial" panose="020B0604020202020204" pitchFamily="34" charset="0"/>
              </a:rPr>
              <a:t> (economists, civil society organization workers, and practitioners in other disciplines and institutions), and </a:t>
            </a:r>
            <a:r>
              <a:rPr lang="en-US" sz="2300" b="1" dirty="0">
                <a:solidFill>
                  <a:srgbClr val="FF0000"/>
                </a:solidFill>
                <a:latin typeface="Arial" panose="020B0604020202020204" pitchFamily="34" charset="0"/>
                <a:cs typeface="Arial" panose="020B0604020202020204" pitchFamily="34" charset="0"/>
              </a:rPr>
              <a:t>elements</a:t>
            </a:r>
            <a:r>
              <a:rPr lang="en-US" sz="2300" dirty="0">
                <a:latin typeface="Arial" panose="020B0604020202020204" pitchFamily="34" charset="0"/>
                <a:cs typeface="Arial" panose="020B0604020202020204" pitchFamily="34" charset="0"/>
              </a:rPr>
              <a:t> (prices &amp; markets, etc.); </a:t>
            </a:r>
            <a:r>
              <a:rPr lang="en-US" sz="2300" b="1" dirty="0">
                <a:latin typeface="Arial" panose="020B0604020202020204" pitchFamily="34" charset="0"/>
                <a:cs typeface="Arial" panose="020B0604020202020204" pitchFamily="34" charset="0"/>
              </a:rPr>
              <a:t>all must be understood to understand the FSs</a:t>
            </a:r>
          </a:p>
          <a:p>
            <a:pPr marL="0" indent="0" algn="just">
              <a:buNone/>
              <a:defRPr/>
            </a:pPr>
            <a:endParaRPr lang="en-US" sz="2300" b="1" dirty="0">
              <a:latin typeface="Arial" panose="020B0604020202020204" pitchFamily="34" charset="0"/>
              <a:cs typeface="Arial" panose="020B0604020202020204" pitchFamily="34" charset="0"/>
            </a:endParaRPr>
          </a:p>
          <a:p>
            <a:pPr marL="0" indent="0" algn="just">
              <a:buNone/>
              <a:defRPr/>
            </a:pPr>
            <a:endParaRPr lang="en-US" sz="2300" dirty="0">
              <a:latin typeface="Arial" panose="020B0604020202020204" pitchFamily="34" charset="0"/>
              <a:cs typeface="Arial" panose="020B0604020202020204" pitchFamily="34" charset="0"/>
            </a:endParaRPr>
          </a:p>
          <a:p>
            <a:pPr algn="just">
              <a:defRPr/>
            </a:pPr>
            <a:endParaRPr lang="en-US" sz="2300" dirty="0">
              <a:latin typeface="Arial" panose="020B0604020202020204" pitchFamily="34" charset="0"/>
              <a:cs typeface="Arial" panose="020B0604020202020204" pitchFamily="34" charset="0"/>
            </a:endParaRPr>
          </a:p>
          <a:p>
            <a:pPr algn="just">
              <a:defRPr/>
            </a:pPr>
            <a:endParaRPr lang="en-US" sz="2300" dirty="0">
              <a:latin typeface="Arial" panose="020B0604020202020204" pitchFamily="34" charset="0"/>
              <a:cs typeface="Arial" panose="020B0604020202020204" pitchFamily="34" charset="0"/>
            </a:endParaRPr>
          </a:p>
          <a:p>
            <a:pPr algn="just">
              <a:defRPr/>
            </a:pPr>
            <a:endParaRPr lang="en-US" sz="23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121778" y="0"/>
            <a:ext cx="11986139" cy="672668"/>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ln w="0"/>
                <a:solidFill>
                  <a:schemeClr val="bg1"/>
                </a:solidFill>
                <a:latin typeface="Arial" panose="020B0604020202020204" pitchFamily="34" charset="0"/>
                <a:cs typeface="Arial" panose="020B0604020202020204" pitchFamily="34" charset="0"/>
              </a:rPr>
              <a:t>Food systems transformation_1/2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spTree>
    <p:extLst>
      <p:ext uri="{BB962C8B-B14F-4D97-AF65-F5344CB8AC3E}">
        <p14:creationId xmlns:p14="http://schemas.microsoft.com/office/powerpoint/2010/main" val="1951050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F01B-4C32-408A-88CA-92136C6FB337}"/>
              </a:ext>
            </a:extLst>
          </p:cNvPr>
          <p:cNvSpPr>
            <a:spLocks noGrp="1"/>
          </p:cNvSpPr>
          <p:nvPr>
            <p:ph idx="1"/>
          </p:nvPr>
        </p:nvSpPr>
        <p:spPr>
          <a:xfrm>
            <a:off x="21020" y="683177"/>
            <a:ext cx="9251951" cy="5751140"/>
          </a:xfrm>
        </p:spPr>
        <p:txBody>
          <a:bodyPr>
            <a:noAutofit/>
          </a:bodyPr>
          <a:lstStyle/>
          <a:p>
            <a:pPr algn="just">
              <a:defRPr/>
            </a:pPr>
            <a:r>
              <a:rPr lang="en-US" sz="2000" b="1" dirty="0">
                <a:latin typeface="Arial" panose="020B0604020202020204" pitchFamily="34" charset="0"/>
                <a:cs typeface="Arial" panose="020B0604020202020204" pitchFamily="34" charset="0"/>
              </a:rPr>
              <a:t>In FSs </a:t>
            </a:r>
            <a:r>
              <a:rPr lang="en-US" sz="2000" dirty="0">
                <a:latin typeface="Arial" panose="020B0604020202020204" pitchFamily="34" charset="0"/>
                <a:cs typeface="Arial" panose="020B0604020202020204" pitchFamily="34" charset="0"/>
              </a:rPr>
              <a:t>approach, </a:t>
            </a:r>
            <a:r>
              <a:rPr lang="en-US" sz="2000" b="1" dirty="0">
                <a:solidFill>
                  <a:srgbClr val="FF0000"/>
                </a:solidFill>
                <a:latin typeface="Arial" panose="020B0604020202020204" pitchFamily="34" charset="0"/>
                <a:cs typeface="Arial" panose="020B0604020202020204" pitchFamily="34" charset="0"/>
              </a:rPr>
              <a:t>innovations at scale should be regarded as part of a package</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or combination of </a:t>
            </a:r>
            <a:r>
              <a:rPr lang="en-US" sz="2000" b="1" dirty="0">
                <a:latin typeface="Arial" panose="020B0604020202020204" pitchFamily="34" charset="0"/>
                <a:cs typeface="Arial" panose="020B0604020202020204" pitchFamily="34" charset="0"/>
              </a:rPr>
              <a:t>core innovation </a:t>
            </a:r>
            <a:r>
              <a:rPr lang="en-US" sz="2000" dirty="0">
                <a:latin typeface="Arial" panose="020B0604020202020204" pitchFamily="34" charset="0"/>
                <a:cs typeface="Arial" panose="020B0604020202020204" pitchFamily="34" charset="0"/>
              </a:rPr>
              <a:t>(product, technology, or practice) with </a:t>
            </a:r>
            <a:r>
              <a:rPr lang="en-US" sz="2000" b="1" dirty="0">
                <a:latin typeface="Arial" panose="020B0604020202020204" pitchFamily="34" charset="0"/>
                <a:cs typeface="Arial" panose="020B0604020202020204" pitchFamily="34" charset="0"/>
              </a:rPr>
              <a:t>complementary innovations </a:t>
            </a:r>
            <a:r>
              <a:rPr lang="en-US" sz="2000" dirty="0">
                <a:latin typeface="Arial" panose="020B0604020202020204" pitchFamily="34" charset="0"/>
                <a:cs typeface="Arial" panose="020B0604020202020204" pitchFamily="34" charset="0"/>
              </a:rPr>
              <a:t>(delivery channels, etc.), </a:t>
            </a:r>
            <a:r>
              <a:rPr lang="en-US" sz="2000" b="1" dirty="0">
                <a:solidFill>
                  <a:srgbClr val="5B9BD5"/>
                </a:solidFill>
                <a:latin typeface="Arial" panose="020B0604020202020204" pitchFamily="34" charset="0"/>
                <a:cs typeface="Arial" panose="020B0604020202020204" pitchFamily="34" charset="0"/>
              </a:rPr>
              <a:t>helping create successful scaling conditions</a:t>
            </a:r>
          </a:p>
          <a:p>
            <a:pPr algn="just">
              <a:defRPr/>
            </a:pPr>
            <a:r>
              <a:rPr lang="en-US" sz="2000" b="1" dirty="0">
                <a:latin typeface="Arial" panose="020B0604020202020204" pitchFamily="34" charset="0"/>
                <a:cs typeface="Arial" panose="020B0604020202020204" pitchFamily="34" charset="0"/>
              </a:rPr>
              <a:t>Numerous issues are important </a:t>
            </a:r>
            <a:r>
              <a:rPr lang="en-US" sz="2000" dirty="0">
                <a:latin typeface="Arial" panose="020B0604020202020204" pitchFamily="34" charset="0"/>
                <a:cs typeface="Arial" panose="020B0604020202020204" pitchFamily="34" charset="0"/>
              </a:rPr>
              <a:t>&amp; are driving FSs change: </a:t>
            </a:r>
            <a:r>
              <a:rPr lang="en-US" sz="2000" b="1" dirty="0">
                <a:solidFill>
                  <a:srgbClr val="FF0000"/>
                </a:solidFill>
                <a:latin typeface="Arial" panose="020B0604020202020204" pitchFamily="34" charset="0"/>
                <a:cs typeface="Arial" panose="020B0604020202020204" pitchFamily="34" charset="0"/>
              </a:rPr>
              <a:t>Prices &amp; markets</a:t>
            </a:r>
            <a:r>
              <a:rPr lang="en-US" sz="2000"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how food supply interacts with a demand</a:t>
            </a:r>
            <a:r>
              <a:rPr lang="en-US" sz="2000" dirty="0">
                <a:latin typeface="Arial" panose="020B0604020202020204" pitchFamily="34" charset="0"/>
                <a:cs typeface="Arial" panose="020B0604020202020204" pitchFamily="34" charset="0"/>
              </a:rPr>
              <a:t> under the influence of policies and programs, </a:t>
            </a:r>
            <a:r>
              <a:rPr lang="en-US" sz="2000" b="1" dirty="0">
                <a:solidFill>
                  <a:srgbClr val="FF0000"/>
                </a:solidFill>
                <a:latin typeface="Arial" panose="020B0604020202020204" pitchFamily="34" charset="0"/>
                <a:cs typeface="Arial" panose="020B0604020202020204" pitchFamily="34" charset="0"/>
              </a:rPr>
              <a:t>environmental change</a:t>
            </a:r>
            <a:r>
              <a:rPr lang="en-US" sz="2000" dirty="0">
                <a:latin typeface="Arial" panose="020B0604020202020204" pitchFamily="34" charset="0"/>
                <a:cs typeface="Arial" panose="020B0604020202020204" pitchFamily="34" charset="0"/>
              </a:rPr>
              <a:t>, and </a:t>
            </a:r>
            <a:r>
              <a:rPr lang="en-US" sz="2000" b="1" dirty="0">
                <a:solidFill>
                  <a:srgbClr val="FF0000"/>
                </a:solidFill>
                <a:latin typeface="Arial" panose="020B0604020202020204" pitchFamily="34" charset="0"/>
                <a:cs typeface="Arial" panose="020B0604020202020204" pitchFamily="34" charset="0"/>
              </a:rPr>
              <a:t>technological innovation</a:t>
            </a:r>
            <a:r>
              <a:rPr lang="en-US" sz="2000" dirty="0">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Shocks significantly impact the FSs </a:t>
            </a:r>
            <a:r>
              <a:rPr lang="en-US" sz="2000" dirty="0">
                <a:latin typeface="Arial" panose="020B0604020202020204" pitchFamily="34" charset="0"/>
                <a:cs typeface="Arial" panose="020B0604020202020204" pitchFamily="34" charset="0"/>
              </a:rPr>
              <a:t>&amp; often require policy responses to address</a:t>
            </a:r>
          </a:p>
          <a:p>
            <a:pPr marL="0" indent="0" algn="just">
              <a:buNone/>
              <a:defRPr/>
            </a:pPr>
            <a:endParaRPr lang="en-US" sz="2000" dirty="0">
              <a:latin typeface="Arial" panose="020B0604020202020204" pitchFamily="34" charset="0"/>
              <a:cs typeface="Arial" panose="020B0604020202020204" pitchFamily="34" charset="0"/>
            </a:endParaRPr>
          </a:p>
          <a:p>
            <a:pPr algn="just">
              <a:defRPr/>
            </a:pPr>
            <a:r>
              <a:rPr lang="en-US" sz="2000" b="1" dirty="0">
                <a:latin typeface="Arial" panose="020B0604020202020204" pitchFamily="34" charset="0"/>
                <a:cs typeface="Arial" panose="020B0604020202020204" pitchFamily="34" charset="0"/>
              </a:rPr>
              <a:t>In FSs</a:t>
            </a:r>
            <a:r>
              <a:rPr lang="en-US" sz="2000"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target is to sustainably provide nutritious food for the growing population</a:t>
            </a:r>
            <a:r>
              <a:rPr lang="en-US" sz="2000" dirty="0">
                <a:latin typeface="Arial" panose="020B0604020202020204" pitchFamily="34" charset="0"/>
                <a:cs typeface="Arial" panose="020B0604020202020204" pitchFamily="34" charset="0"/>
              </a:rPr>
              <a:t> and for the </a:t>
            </a:r>
            <a:r>
              <a:rPr lang="en-US" sz="2000" b="1" dirty="0">
                <a:solidFill>
                  <a:srgbClr val="FF0000"/>
                </a:solidFill>
                <a:latin typeface="Arial" panose="020B0604020202020204" pitchFamily="34" charset="0"/>
                <a:cs typeface="Arial" panose="020B0604020202020204" pitchFamily="34" charset="0"/>
              </a:rPr>
              <a:t>food producers and workers in the food value chain to be adequately rewarded for their work</a:t>
            </a:r>
            <a:r>
              <a:rPr lang="en-US" sz="2000" dirty="0">
                <a:latin typeface="Arial" panose="020B0604020202020204" pitchFamily="34" charset="0"/>
                <a:cs typeface="Arial" panose="020B0604020202020204" pitchFamily="34" charset="0"/>
              </a:rPr>
              <a:t>, so that </a:t>
            </a:r>
            <a:r>
              <a:rPr lang="en-US" sz="2000" b="1" dirty="0">
                <a:latin typeface="Arial" panose="020B0604020202020204" pitchFamily="34" charset="0"/>
                <a:cs typeface="Arial" panose="020B0604020202020204" pitchFamily="34" charset="0"/>
              </a:rPr>
              <a:t>they do not themselves become vulnerable to hunger</a:t>
            </a:r>
          </a:p>
          <a:p>
            <a:pPr marL="0" indent="0" algn="just">
              <a:buNone/>
              <a:defRPr/>
            </a:pPr>
            <a:endParaRPr lang="en-US" sz="2000" dirty="0">
              <a:latin typeface="Arial" panose="020B0604020202020204" pitchFamily="34" charset="0"/>
              <a:cs typeface="Arial" panose="020B0604020202020204" pitchFamily="34" charset="0"/>
            </a:endParaRPr>
          </a:p>
          <a:p>
            <a:pPr algn="just">
              <a:defRPr/>
            </a:pPr>
            <a:r>
              <a:rPr lang="en-US" sz="2000" dirty="0">
                <a:latin typeface="Arial" panose="020B0604020202020204" pitchFamily="34" charset="0"/>
                <a:cs typeface="Arial" panose="020B0604020202020204" pitchFamily="34" charset="0"/>
              </a:rPr>
              <a:t>For </a:t>
            </a:r>
            <a:r>
              <a:rPr lang="en-US" sz="2000" b="1" dirty="0">
                <a:latin typeface="Arial" panose="020B0604020202020204" pitchFamily="34" charset="0"/>
                <a:cs typeface="Arial" panose="020B0604020202020204" pitchFamily="34" charset="0"/>
              </a:rPr>
              <a:t>FSs to be sustainable</a:t>
            </a:r>
            <a:r>
              <a:rPr lang="en-US" sz="2000" dirty="0">
                <a:latin typeface="Arial" panose="020B0604020202020204" pitchFamily="34" charset="0"/>
                <a:cs typeface="Arial" panose="020B0604020202020204" pitchFamily="34" charset="0"/>
              </a:rPr>
              <a:t>, they </a:t>
            </a:r>
            <a:r>
              <a:rPr lang="en-US" sz="2000" b="1" dirty="0">
                <a:solidFill>
                  <a:srgbClr val="FF0000"/>
                </a:solidFill>
                <a:latin typeface="Arial" panose="020B0604020202020204" pitchFamily="34" charset="0"/>
                <a:cs typeface="Arial" panose="020B0604020202020204" pitchFamily="34" charset="0"/>
              </a:rPr>
              <a:t>must create decent livelihoods for rural people</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who get their income from </a:t>
            </a:r>
            <a:r>
              <a:rPr lang="en-US" sz="2000" b="1" dirty="0">
                <a:latin typeface="Arial" panose="020B0604020202020204" pitchFamily="34" charset="0"/>
                <a:cs typeface="Arial" panose="020B0604020202020204" pitchFamily="34" charset="0"/>
              </a:rPr>
              <a:t>farming</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food processing</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transport</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manufacturing</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retail</a:t>
            </a:r>
            <a:r>
              <a:rPr lang="en-US" sz="2000" dirty="0">
                <a:latin typeface="Arial" panose="020B0604020202020204" pitchFamily="34" charset="0"/>
                <a:cs typeface="Arial" panose="020B0604020202020204" pitchFamily="34" charset="0"/>
              </a:rPr>
              <a:t>, including women, youth, and vulnerable groups</a:t>
            </a:r>
          </a:p>
          <a:p>
            <a:pPr algn="just">
              <a:defRPr/>
            </a:pPr>
            <a:endParaRPr lang="en-US" sz="2300" dirty="0">
              <a:latin typeface="Arial" panose="020B0604020202020204" pitchFamily="34" charset="0"/>
              <a:cs typeface="Arial" panose="020B0604020202020204" pitchFamily="34" charset="0"/>
            </a:endParaRPr>
          </a:p>
          <a:p>
            <a:pPr algn="just">
              <a:defRPr/>
            </a:pPr>
            <a:endParaRPr lang="en-US" sz="2300" dirty="0">
              <a:latin typeface="Arial" panose="020B0604020202020204" pitchFamily="34" charset="0"/>
              <a:cs typeface="Arial" panose="020B0604020202020204" pitchFamily="34" charset="0"/>
            </a:endParaRPr>
          </a:p>
          <a:p>
            <a:pPr algn="just">
              <a:defRPr/>
            </a:pPr>
            <a:endParaRPr lang="en-US" sz="2300" dirty="0">
              <a:latin typeface="Arial" panose="020B0604020202020204" pitchFamily="34" charset="0"/>
              <a:cs typeface="Arial" panose="020B0604020202020204" pitchFamily="34" charset="0"/>
            </a:endParaRPr>
          </a:p>
          <a:p>
            <a:pPr algn="just">
              <a:defRPr/>
            </a:pPr>
            <a:endParaRPr lang="en-US" sz="2300" dirty="0">
              <a:latin typeface="Arial" panose="020B0604020202020204" pitchFamily="34" charset="0"/>
              <a:cs typeface="Arial" panose="020B0604020202020204" pitchFamily="34" charset="0"/>
            </a:endParaRPr>
          </a:p>
          <a:p>
            <a:pPr algn="just">
              <a:defRPr/>
            </a:pPr>
            <a:endParaRPr lang="en-US" sz="2300" dirty="0">
              <a:latin typeface="Arial" panose="020B0604020202020204" pitchFamily="34" charset="0"/>
              <a:cs typeface="Arial" panose="020B0604020202020204" pitchFamily="34" charset="0"/>
            </a:endParaRPr>
          </a:p>
        </p:txBody>
      </p:sp>
      <p:pic>
        <p:nvPicPr>
          <p:cNvPr id="13315" name="Picture 3">
            <a:extLst>
              <a:ext uri="{FF2B5EF4-FFF2-40B4-BE49-F238E27FC236}">
                <a16:creationId xmlns:a16="http://schemas.microsoft.com/office/drawing/2014/main" id="{12989183-E4A2-4ED4-A9DC-344B6B680F1B}"/>
              </a:ext>
            </a:extLst>
          </p:cNvPr>
          <p:cNvPicPr>
            <a:picLocks noChangeAspect="1"/>
          </p:cNvPicPr>
          <p:nvPr/>
        </p:nvPicPr>
        <p:blipFill>
          <a:blip r:embed="rId2">
            <a:extLst>
              <a:ext uri="{28A0092B-C50C-407E-A947-70E740481C1C}">
                <a14:useLocalDpi xmlns:a14="http://schemas.microsoft.com/office/drawing/2010/main" val="0"/>
              </a:ext>
            </a:extLst>
          </a:blip>
          <a:srcRect t="2972" b="49348"/>
          <a:stretch>
            <a:fillRect/>
          </a:stretch>
        </p:blipFill>
        <p:spPr bwMode="auto">
          <a:xfrm>
            <a:off x="1485900" y="6310313"/>
            <a:ext cx="9251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ABF2E05-E203-48FE-8644-CCA93D2037DE}"/>
              </a:ext>
            </a:extLst>
          </p:cNvPr>
          <p:cNvSpPr txBox="1">
            <a:spLocks/>
          </p:cNvSpPr>
          <p:nvPr/>
        </p:nvSpPr>
        <p:spPr>
          <a:xfrm>
            <a:off x="0" y="-1"/>
            <a:ext cx="12192000" cy="735725"/>
          </a:xfrm>
          <a:prstGeom prst="rect">
            <a:avLst/>
          </a:prstGeom>
          <a:solidFill>
            <a:srgbClr val="067C33"/>
          </a:solidFill>
        </p:spPr>
        <p:txBody>
          <a:bodyPr vert="horz" lIns="74295" tIns="37148" rIns="74295" bIns="37148" rtlCol="0" anchor="t">
            <a:noAutofit/>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ln w="0"/>
                <a:solidFill>
                  <a:schemeClr val="bg1"/>
                </a:solidFill>
                <a:latin typeface="Arial" panose="020B0604020202020204" pitchFamily="34" charset="0"/>
                <a:cs typeface="Arial" panose="020B0604020202020204" pitchFamily="34" charset="0"/>
              </a:rPr>
              <a:t>Food systems transformation_2/2</a:t>
            </a:r>
          </a:p>
        </p:txBody>
      </p:sp>
      <p:sp>
        <p:nvSpPr>
          <p:cNvPr id="6" name="Rectangle 5">
            <a:extLst>
              <a:ext uri="{FF2B5EF4-FFF2-40B4-BE49-F238E27FC236}">
                <a16:creationId xmlns:a16="http://schemas.microsoft.com/office/drawing/2014/main" id="{553191F4-0D2E-4EF2-8087-C3D97CFB038F}"/>
              </a:ext>
            </a:extLst>
          </p:cNvPr>
          <p:cNvSpPr/>
          <p:nvPr/>
        </p:nvSpPr>
        <p:spPr>
          <a:xfrm>
            <a:off x="9339233" y="6305367"/>
            <a:ext cx="2890463" cy="261610"/>
          </a:xfrm>
          <a:prstGeom prst="rect">
            <a:avLst/>
          </a:prstGeom>
        </p:spPr>
        <p:txBody>
          <a:bodyPr wrap="square">
            <a:spAutoFit/>
          </a:bodyPr>
          <a:lstStyle/>
          <a:p>
            <a:pPr>
              <a:defRPr/>
            </a:pPr>
            <a:r>
              <a:rPr lang="en-US" sz="1100" b="1" dirty="0">
                <a:ln w="0"/>
                <a:solidFill>
                  <a:srgbClr val="00B050"/>
                </a:solidFill>
                <a:latin typeface="Arial" panose="020B0604020202020204" pitchFamily="34" charset="0"/>
                <a:cs typeface="Arial" panose="020B0604020202020204" pitchFamily="34" charset="0"/>
              </a:rPr>
              <a:t>Public Lecture, UNN 4 August. 2021</a:t>
            </a:r>
          </a:p>
        </p:txBody>
      </p:sp>
      <p:pic>
        <p:nvPicPr>
          <p:cNvPr id="4" name="Picture 3">
            <a:extLst>
              <a:ext uri="{FF2B5EF4-FFF2-40B4-BE49-F238E27FC236}">
                <a16:creationId xmlns:a16="http://schemas.microsoft.com/office/drawing/2014/main" id="{7A2BCA4A-B6A2-4A70-97BC-0415B1F7A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890047" y="2184907"/>
            <a:ext cx="5751140" cy="2852765"/>
          </a:xfrm>
          <a:prstGeom prst="rect">
            <a:avLst/>
          </a:prstGeom>
        </p:spPr>
      </p:pic>
    </p:spTree>
    <p:extLst>
      <p:ext uri="{BB962C8B-B14F-4D97-AF65-F5344CB8AC3E}">
        <p14:creationId xmlns:p14="http://schemas.microsoft.com/office/powerpoint/2010/main" val="2908030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 Deliverable">
  <a:themeElements>
    <a:clrScheme name="Board Level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Proposal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20000"/>
            <a:lumOff val="80000"/>
          </a:schemeClr>
        </a:solidFill>
        <a:ln>
          <a:noFill/>
        </a:ln>
      </a:spPr>
      <a:bodyPr rtlCol="0" anchor="t"/>
      <a:lstStyle>
        <a:defPPr algn="ctr">
          <a:defRPr b="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400" smtClean="0"/>
        </a:defPPr>
      </a:lstStyle>
    </a:txDef>
  </a:objectDefaults>
  <a:extraClrSchemeLst/>
  <a:extLst>
    <a:ext uri="{05A4C25C-085E-4340-85A3-A5531E510DB2}">
      <thm15:themeFamily xmlns:thm15="http://schemas.microsoft.com/office/thememl/2012/main" name="Dalberg Master View Template_A4" id="{CA416650-4157-4128-91CB-8B2593E76A84}" vid="{0553B4E1-4E9E-43E7-BFB6-E97E472F5FE2}"/>
    </a:ext>
  </a:extLst>
</a:theme>
</file>

<file path=ppt/theme/theme3.xml><?xml version="1.0" encoding="utf-8"?>
<a:theme xmlns:a="http://schemas.openxmlformats.org/drawingml/2006/main" name="1_Standard / Deliverable">
  <a:themeElements>
    <a:clrScheme name="Board Level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Proposal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noFill/>
        </a:ln>
      </a:spPr>
      <a:bodyPr rtlCol="0" anchor="t"/>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Dalberg Master View Template_A4" id="{CA416650-4157-4128-91CB-8B2593E76A84}" vid="{0553B4E1-4E9E-43E7-BFB6-E97E472F5FE2}"/>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37627</TotalTime>
  <Words>4100</Words>
  <Application>Microsoft Office PowerPoint</Application>
  <PresentationFormat>Widescreen</PresentationFormat>
  <Paragraphs>311</Paragraphs>
  <Slides>36</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6" baseType="lpstr">
      <vt:lpstr>Arial</vt:lpstr>
      <vt:lpstr>Calibri</vt:lpstr>
      <vt:lpstr>Calibri Light</vt:lpstr>
      <vt:lpstr>Courier New</vt:lpstr>
      <vt:lpstr>Tahoma</vt:lpstr>
      <vt:lpstr>Wingdings</vt:lpstr>
      <vt:lpstr>Thème Office</vt:lpstr>
      <vt:lpstr>Standard / Deliverable</vt:lpstr>
      <vt:lpstr>1_Standard / Deliverable</vt:lpstr>
      <vt:lpstr>Diapositive think-cell</vt:lpstr>
      <vt:lpstr>Harnessing Technologies and Innovations for Agricultural Transformation: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AIESEC African Youth Exchange and Leadership Seminar</dc:title>
  <dc:creator>Marie-Ange Nouroumby</dc:creator>
  <cp:lastModifiedBy>CHIANU, JONAS</cp:lastModifiedBy>
  <cp:revision>1285</cp:revision>
  <cp:lastPrinted>2016-11-09T15:48:26Z</cp:lastPrinted>
  <dcterms:created xsi:type="dcterms:W3CDTF">2016-03-31T14:14:04Z</dcterms:created>
  <dcterms:modified xsi:type="dcterms:W3CDTF">2021-08-03T09:19:22Z</dcterms:modified>
</cp:coreProperties>
</file>